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2" r:id="rId1"/>
    <p:sldMasterId id="2147483648" r:id="rId2"/>
  </p:sldMasterIdLst>
  <p:notesMasterIdLst>
    <p:notesMasterId r:id="rId96"/>
  </p:notesMasterIdLst>
  <p:handoutMasterIdLst>
    <p:handoutMasterId r:id="rId97"/>
  </p:handoutMasterIdLst>
  <p:sldIdLst>
    <p:sldId id="256" r:id="rId3"/>
    <p:sldId id="258" r:id="rId4"/>
    <p:sldId id="267" r:id="rId5"/>
    <p:sldId id="259" r:id="rId6"/>
    <p:sldId id="260" r:id="rId7"/>
    <p:sldId id="268" r:id="rId8"/>
    <p:sldId id="269" r:id="rId9"/>
    <p:sldId id="270" r:id="rId10"/>
    <p:sldId id="261" r:id="rId11"/>
    <p:sldId id="271" r:id="rId12"/>
    <p:sldId id="272" r:id="rId13"/>
    <p:sldId id="282" r:id="rId14"/>
    <p:sldId id="287" r:id="rId15"/>
    <p:sldId id="273" r:id="rId16"/>
    <p:sldId id="264" r:id="rId17"/>
    <p:sldId id="265" r:id="rId18"/>
    <p:sldId id="278" r:id="rId19"/>
    <p:sldId id="281" r:id="rId20"/>
    <p:sldId id="279" r:id="rId21"/>
    <p:sldId id="286" r:id="rId22"/>
    <p:sldId id="280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85" r:id="rId34"/>
    <p:sldId id="319" r:id="rId35"/>
    <p:sldId id="297" r:id="rId36"/>
    <p:sldId id="322" r:id="rId37"/>
    <p:sldId id="314" r:id="rId38"/>
    <p:sldId id="315" r:id="rId39"/>
    <p:sldId id="317" r:id="rId40"/>
    <p:sldId id="316" r:id="rId41"/>
    <p:sldId id="318" r:id="rId42"/>
    <p:sldId id="358" r:id="rId43"/>
    <p:sldId id="344" r:id="rId44"/>
    <p:sldId id="321" r:id="rId45"/>
    <p:sldId id="324" r:id="rId46"/>
    <p:sldId id="330" r:id="rId47"/>
    <p:sldId id="331" r:id="rId48"/>
    <p:sldId id="327" r:id="rId49"/>
    <p:sldId id="345" r:id="rId50"/>
    <p:sldId id="328" r:id="rId51"/>
    <p:sldId id="329" r:id="rId52"/>
    <p:sldId id="325" r:id="rId53"/>
    <p:sldId id="326" r:id="rId54"/>
    <p:sldId id="332" r:id="rId55"/>
    <p:sldId id="346" r:id="rId56"/>
    <p:sldId id="333" r:id="rId57"/>
    <p:sldId id="334" r:id="rId58"/>
    <p:sldId id="335" r:id="rId59"/>
    <p:sldId id="336" r:id="rId60"/>
    <p:sldId id="337" r:id="rId61"/>
    <p:sldId id="347" r:id="rId62"/>
    <p:sldId id="338" r:id="rId63"/>
    <p:sldId id="343" r:id="rId64"/>
    <p:sldId id="339" r:id="rId65"/>
    <p:sldId id="340" r:id="rId66"/>
    <p:sldId id="341" r:id="rId67"/>
    <p:sldId id="342" r:id="rId68"/>
    <p:sldId id="348" r:id="rId69"/>
    <p:sldId id="349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9" r:id="rId78"/>
    <p:sldId id="299" r:id="rId79"/>
    <p:sldId id="360" r:id="rId80"/>
    <p:sldId id="366" r:id="rId81"/>
    <p:sldId id="361" r:id="rId82"/>
    <p:sldId id="367" r:id="rId83"/>
    <p:sldId id="362" r:id="rId84"/>
    <p:sldId id="368" r:id="rId85"/>
    <p:sldId id="363" r:id="rId86"/>
    <p:sldId id="371" r:id="rId87"/>
    <p:sldId id="364" r:id="rId88"/>
    <p:sldId id="365" r:id="rId89"/>
    <p:sldId id="369" r:id="rId90"/>
    <p:sldId id="305" r:id="rId91"/>
    <p:sldId id="303" r:id="rId92"/>
    <p:sldId id="304" r:id="rId93"/>
    <p:sldId id="372" r:id="rId94"/>
    <p:sldId id="306" r:id="rId95"/>
  </p:sldIdLst>
  <p:sldSz cx="12192000" cy="6858000"/>
  <p:notesSz cx="6858000" cy="9144000"/>
  <p:embeddedFontLst>
    <p:embeddedFont>
      <p:font typeface="G마켓 산스 TTF Bold" panose="02000000000000000000" pitchFamily="2" charset="-127"/>
      <p:bold r:id="rId98"/>
    </p:embeddedFont>
    <p:embeddedFont>
      <p:font typeface="Hahmlet" pitchFamily="2" charset="-127"/>
      <p:regular r:id="rId99"/>
      <p:bold r:id="rId100"/>
    </p:embeddedFont>
    <p:embeddedFont>
      <p:font typeface="Hahmlet Black" pitchFamily="2" charset="-127"/>
      <p:bold r:id="rId101"/>
    </p:embeddedFont>
    <p:embeddedFont>
      <p:font typeface="Hahmlet ExtraLight" pitchFamily="2" charset="-127"/>
      <p:regular r:id="rId102"/>
    </p:embeddedFont>
    <p:embeddedFont>
      <p:font typeface="Hahmlet Light" pitchFamily="2" charset="-127"/>
      <p:regular r:id="rId103"/>
    </p:embeddedFont>
    <p:embeddedFont>
      <p:font typeface="Hahmlet SemiBold" pitchFamily="2" charset="-127"/>
      <p:bold r:id="rId104"/>
    </p:embeddedFont>
    <p:embeddedFont>
      <p:font typeface="Helvetica33-ExtendedThin" panose="020B0200000000000000" pitchFamily="34" charset="0"/>
      <p:regular r:id="rId105"/>
    </p:embeddedFont>
    <p:embeddedFont>
      <p:font typeface="Microsoft GothicNeo" panose="020B0500000101010101" pitchFamily="34" charset="-127"/>
      <p:regular r:id="rId106"/>
    </p:embeddedFont>
    <p:embeddedFont>
      <p:font typeface="Microsoft GothicNeo Light" panose="020B0300000101010101" pitchFamily="50" charset="-127"/>
      <p:regular r:id="rId107"/>
    </p:embeddedFont>
    <p:embeddedFont>
      <p:font typeface="Water Brush" pitchFamily="2" charset="0"/>
      <p:regular r:id="rId108"/>
    </p:embeddedFont>
    <p:embeddedFont>
      <p:font typeface="넥슨Lv1고딕" panose="00000500000000000000" pitchFamily="2" charset="-127"/>
      <p:regular r:id="rId109"/>
    </p:embeddedFont>
    <p:embeddedFont>
      <p:font typeface="맑은 고딕" panose="020B0503020000020004" pitchFamily="50" charset="-127"/>
      <p:regular r:id="rId110"/>
      <p:bold r:id="rId111"/>
    </p:embeddedFont>
    <p:embeddedFont>
      <p:font typeface="휴먼옛체" panose="02030504000101010101" pitchFamily="18" charset="-127"/>
      <p:regular r:id="rId1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0B9F"/>
    <a:srgbClr val="FFFFFF"/>
    <a:srgbClr val="F7F7F7"/>
    <a:srgbClr val="E6E6E6"/>
    <a:srgbClr val="101010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99" autoAdjust="0"/>
    <p:restoredTop sz="86908" autoAdjust="0"/>
  </p:normalViewPr>
  <p:slideViewPr>
    <p:cSldViewPr snapToGrid="0">
      <p:cViewPr varScale="1">
        <p:scale>
          <a:sx n="162" d="100"/>
          <a:sy n="162" d="100"/>
        </p:scale>
        <p:origin x="3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1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5.fntdata"/><Relationship Id="rId16" Type="http://schemas.openxmlformats.org/officeDocument/2006/relationships/slide" Target="slides/slide14.xml"/><Relationship Id="rId107" Type="http://schemas.openxmlformats.org/officeDocument/2006/relationships/font" Target="fonts/font10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5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9.fntdata"/><Relationship Id="rId114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2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handoutMaster" Target="handoutMasters/handoutMaster1.xml"/><Relationship Id="rId104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13.fntdata"/><Relationship Id="rId115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1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A097F1-DE49-4369-B1ED-D01FB94BA3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18A42F-5283-4FBE-B095-47A1AC9620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0C4F5-5F8F-4A48-BE5D-5DB5487802AD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7AA0A0-7440-467E-9F52-DEE08B878B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5E3FA0-863E-4A50-9209-41F0760D1D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A1A51-8A06-448E-BFBF-E4FE806E6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50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C389F-3015-480E-98A3-C7FB7BE82800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1CFF9-EC56-418B-92ED-A282212EF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8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1CFF9-EC56-418B-92ED-A282212EF6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81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1CFF9-EC56-418B-92ED-A282212EF6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6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1CFF9-EC56-418B-92ED-A282212EF6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51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1CFF9-EC56-418B-92ED-A282212EF6B7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33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CE18-E319-4BD6-9512-C3BF64F2BA93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2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A2593-9BE0-4071-97FA-6434DB35367B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9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4BB1-FE5A-49CF-8380-41CF740CDCF4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64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F81-2ECC-4E18-92BB-5088CE88FE6F}" type="datetime1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0A0B7B6-3B8E-4594-A197-43EDCB2E3FC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17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CE18-E319-4BD6-9512-C3BF64F2BA93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0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D838-CCD0-4924-91A7-91387CB2DDEE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56B9-EE5C-4E57-90AC-684F219A4D74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0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4273-72C9-453B-923C-7825777DA77F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1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FBD9-74EF-4608-A075-26D607E19E1D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1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2823-96B2-47F8-BBC8-5797625AF529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6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01F0-6F9A-473B-A979-659EA680F04C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0845-F086-4705-9350-3F288B44655B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9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869-6100-413C-A130-74C7E2735079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fld id="{FC4F7C6A-E82A-4D24-978C-A87D3C269A7A}" type="datetime1">
              <a:rPr lang="ko-KR" altLang="en-US" smtClean="0"/>
              <a:t>2022-05-31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all" spc="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25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 spc="9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AD9F9-F668-4B41-93EE-5FA5F9CF264E}" type="datetime1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0B7B6-3B8E-4594-A197-43EDCB2E3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3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3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24.png"/><Relationship Id="rId5" Type="http://schemas.openxmlformats.org/officeDocument/2006/relationships/image" Target="../media/image31.png"/><Relationship Id="rId10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jp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jp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4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jp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jp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jpg"/><Relationship Id="rId5" Type="http://schemas.openxmlformats.org/officeDocument/2006/relationships/image" Target="../media/image21.png"/><Relationship Id="rId4" Type="http://schemas.openxmlformats.org/officeDocument/2006/relationships/image" Target="../media/image7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jpg"/><Relationship Id="rId4" Type="http://schemas.openxmlformats.org/officeDocument/2006/relationships/image" Target="../media/image7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60.png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2.jpg"/><Relationship Id="rId7" Type="http://schemas.openxmlformats.org/officeDocument/2006/relationships/image" Target="../media/image9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31.png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2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83.jpg"/><Relationship Id="rId4" Type="http://schemas.openxmlformats.org/officeDocument/2006/relationships/image" Target="../media/image7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84.jpg"/><Relationship Id="rId4" Type="http://schemas.openxmlformats.org/officeDocument/2006/relationships/image" Target="../media/image7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10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6.jpg"/><Relationship Id="rId7" Type="http://schemas.openxmlformats.org/officeDocument/2006/relationships/image" Target="../media/image102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83.jpg"/><Relationship Id="rId4" Type="http://schemas.openxmlformats.org/officeDocument/2006/relationships/image" Target="../media/image75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10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84.jpg"/><Relationship Id="rId4" Type="http://schemas.openxmlformats.org/officeDocument/2006/relationships/image" Target="../media/image76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5" Type="http://schemas.openxmlformats.org/officeDocument/2006/relationships/image" Target="../media/image109.gif"/><Relationship Id="rId4" Type="http://schemas.openxmlformats.org/officeDocument/2006/relationships/image" Target="../media/image108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prod.danawa.com/info/?pcode=13039457" TargetMode="External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maplestory.fandom.com/ko/wiki/" TargetMode="External"/><Relationship Id="rId4" Type="http://schemas.openxmlformats.org/officeDocument/2006/relationships/hyperlink" Target="http://playwares.com/gamenews/45732076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4DA04CC3-8F78-42D1-9F17-E9F275C1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1DDFD25-8485-447C-B2F4-2D3B5B93A535}"/>
              </a:ext>
            </a:extLst>
          </p:cNvPr>
          <p:cNvSpPr txBox="1"/>
          <p:nvPr/>
        </p:nvSpPr>
        <p:spPr>
          <a:xfrm>
            <a:off x="1969462" y="830580"/>
            <a:ext cx="1650038" cy="102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DC70A6-C53B-4606-A071-904A5BAEEB97}"/>
              </a:ext>
            </a:extLst>
          </p:cNvPr>
          <p:cNvSpPr/>
          <p:nvPr/>
        </p:nvSpPr>
        <p:spPr>
          <a:xfrm>
            <a:off x="6429376" y="3992880"/>
            <a:ext cx="5486400" cy="2543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>
                <a:solidFill>
                  <a:schemeClr val="bg1">
                    <a:lumMod val="95000"/>
                  </a:schemeClr>
                </a:solidFill>
                <a:latin typeface="Water Brush" pitchFamily="2" charset="0"/>
              </a:rPr>
              <a:t>The Seeker</a:t>
            </a:r>
            <a:endParaRPr lang="ko-KR" altLang="en-US" sz="11500">
              <a:solidFill>
                <a:schemeClr val="bg1">
                  <a:lumMod val="95000"/>
                </a:schemeClr>
              </a:solidFill>
              <a:latin typeface="Water Brush" pitchFamily="2" charset="0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F2306C6-EB7E-401F-BBD5-7AA4E55DF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278816"/>
              </p:ext>
            </p:extLst>
          </p:nvPr>
        </p:nvGraphicFramePr>
        <p:xfrm>
          <a:off x="165098" y="118003"/>
          <a:ext cx="6750052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562788717"/>
                    </a:ext>
                  </a:extLst>
                </a:gridCol>
                <a:gridCol w="1383984">
                  <a:extLst>
                    <a:ext uri="{9D8B030D-6E8A-4147-A177-3AD203B41FA5}">
                      <a16:colId xmlns:a16="http://schemas.microsoft.com/office/drawing/2014/main" val="341063172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3874754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373151286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230896689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89193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분반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학번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제출일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0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2018192017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백승호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</a:t>
                      </a: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220502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010-2257-9408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8733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6BD4A50-E1E2-41E2-B575-3621CA7513D6}"/>
              </a:ext>
            </a:extLst>
          </p:cNvPr>
          <p:cNvSpPr txBox="1"/>
          <p:nvPr/>
        </p:nvSpPr>
        <p:spPr>
          <a:xfrm>
            <a:off x="758520" y="6165389"/>
            <a:ext cx="1067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관념의 세상 속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주인공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(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 이데아의 파편을 수집하며 자신의 정체성을 찾기 위한 여정을 떠나는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2.5D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액션 </a:t>
            </a:r>
            <a:r>
              <a:rPr lang="ko-KR" altLang="en-US" sz="1400" err="1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메트로배니아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어드벤처 게임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EEF058-5D37-4CDB-80AD-94FDD017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4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8" name="그림 7" descr="텍스트, 구름, 밤하늘이(가) 표시된 사진&#10;&#10;자동 생성된 설명">
            <a:extLst>
              <a:ext uri="{FF2B5EF4-FFF2-40B4-BE49-F238E27FC236}">
                <a16:creationId xmlns:a16="http://schemas.microsoft.com/office/drawing/2014/main" id="{600F842C-8204-4655-BCBB-C081DDAE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0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7" name="텍스트 개체 틀 21">
            <a:extLst>
              <a:ext uri="{FF2B5EF4-FFF2-40B4-BE49-F238E27FC236}">
                <a16:creationId xmlns:a16="http://schemas.microsoft.com/office/drawing/2014/main" id="{DFF3ED9E-0369-4591-8D9E-7CA58F75B25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타겟 유저</a:t>
            </a:r>
            <a:endParaRPr lang="en-US" altLang="ko-KR" sz="1200" dirty="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926F2-DF13-4079-9A8A-3C077E9C8BB9}"/>
              </a:ext>
            </a:extLst>
          </p:cNvPr>
          <p:cNvSpPr txBox="1"/>
          <p:nvPr/>
        </p:nvSpPr>
        <p:spPr>
          <a:xfrm>
            <a:off x="1327943" y="1602027"/>
            <a:ext cx="9536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 </a:t>
            </a:r>
            <a:r>
              <a:rPr lang="ko-KR" altLang="en-US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이 세상에서 가장 친절한 선생은 자기 자신이다</a:t>
            </a:r>
            <a:endParaRPr lang="en-US" altLang="ko-KR" sz="2000">
              <a:solidFill>
                <a:schemeClr val="bg1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가장 진실한 책도 자기 자신이다</a:t>
            </a:r>
            <a:endParaRPr lang="en-US" altLang="ko-KR" sz="2000">
              <a:solidFill>
                <a:schemeClr val="bg1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또한 가장 훌륭한 교육도 자기 자신이다</a:t>
            </a:r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. ”</a:t>
            </a:r>
          </a:p>
          <a:p>
            <a:pPr algn="ctr"/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                                                                                             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-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법구 비유경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-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4B466C-FBE6-40C1-B61C-41D067E1BEB5}"/>
              </a:ext>
            </a:extLst>
          </p:cNvPr>
          <p:cNvGrpSpPr/>
          <p:nvPr/>
        </p:nvGrpSpPr>
        <p:grpSpPr>
          <a:xfrm>
            <a:off x="1892299" y="3447773"/>
            <a:ext cx="8407400" cy="2119089"/>
            <a:chOff x="5080000" y="545764"/>
            <a:chExt cx="6604000" cy="3797635"/>
          </a:xfrm>
        </p:grpSpPr>
        <p:sp>
          <p:nvSpPr>
            <p:cNvPr id="22" name="텍스트 개체 틀 21">
              <a:extLst>
                <a:ext uri="{FF2B5EF4-FFF2-40B4-BE49-F238E27FC236}">
                  <a16:creationId xmlns:a16="http://schemas.microsoft.com/office/drawing/2014/main" id="{A6B43B39-2176-47F2-A1EE-117DD2B1F26D}"/>
                </a:ext>
              </a:extLst>
            </p:cNvPr>
            <p:cNvSpPr txBox="1">
              <a:spLocks/>
            </p:cNvSpPr>
            <p:nvPr/>
          </p:nvSpPr>
          <p:spPr>
            <a:xfrm>
              <a:off x="5080000" y="545764"/>
              <a:ext cx="6604000" cy="379763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시대가 변함에 따라 자아 정체성의 위기가 빨리 찾아오면서도 자아 정체성을 찾기 위한</a:t>
              </a:r>
              <a:endPara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pPr marL="0" indent="0" algn="ctr">
                <a:buNone/>
              </a:pP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유예 기간이 길어지고 있다</a:t>
              </a:r>
              <a:r>
                <a:rPr lang="en-US" altLang="ko-KR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. </a:t>
              </a: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자신의 정체성을 찾기 위해 여정을 떠나는 더 시커를 통해 </a:t>
              </a:r>
              <a:endPara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pPr marL="0" indent="0" algn="ctr">
                <a:buNone/>
              </a:pP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정체성의 위기를 겪는 </a:t>
              </a:r>
              <a:r>
                <a:rPr lang="en-US" altLang="ko-KR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10</a:t>
              </a: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대부터 </a:t>
              </a:r>
              <a:r>
                <a:rPr lang="en-US" altLang="ko-KR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30</a:t>
              </a: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대까지 자아에 대한 동기 부여가 되기를 바란다</a:t>
              </a:r>
              <a:r>
                <a:rPr lang="en-US" altLang="ko-KR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77E80F-46CB-4AC9-9FD1-2DEB16F7F086}"/>
                </a:ext>
              </a:extLst>
            </p:cNvPr>
            <p:cNvSpPr txBox="1"/>
            <p:nvPr/>
          </p:nvSpPr>
          <p:spPr>
            <a:xfrm>
              <a:off x="5146675" y="641015"/>
              <a:ext cx="1438275" cy="992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타겟 유저</a:t>
              </a:r>
              <a:endParaRPr lang="en-US" altLang="ko-KR" sz="16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7138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23BE119-BC89-46D1-9FAC-2038548B7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761126"/>
              </p:ext>
            </p:extLst>
          </p:nvPr>
        </p:nvGraphicFramePr>
        <p:xfrm>
          <a:off x="1437664" y="1054100"/>
          <a:ext cx="7782536" cy="443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408">
                  <a:extLst>
                    <a:ext uri="{9D8B030D-6E8A-4147-A177-3AD203B41FA5}">
                      <a16:colId xmlns:a16="http://schemas.microsoft.com/office/drawing/2014/main" val="2772992183"/>
                    </a:ext>
                  </a:extLst>
                </a:gridCol>
                <a:gridCol w="6497128">
                  <a:extLst>
                    <a:ext uri="{9D8B030D-6E8A-4147-A177-3AD203B41FA5}">
                      <a16:colId xmlns:a16="http://schemas.microsoft.com/office/drawing/2014/main" val="2416591767"/>
                    </a:ext>
                  </a:extLst>
                </a:gridCol>
              </a:tblGrid>
              <a:tr h="47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게임 제목 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The Seeker </a:t>
                      </a:r>
                      <a:r>
                        <a:rPr lang="ko-KR" altLang="en-US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추구자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42449"/>
                  </a:ext>
                </a:extLst>
              </a:tr>
              <a:tr h="606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흐름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명상 패시브 기술을 통해 아이덴티티를 획득하여 특수 능력을 획득하고 </a:t>
                      </a:r>
                      <a:endParaRPr lang="en-US" altLang="ko-KR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감각을 물리쳐 최종 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5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개의 이데아의 파편을 모으는 방식으로 진행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42584"/>
                  </a:ext>
                </a:extLst>
              </a:tr>
              <a:tr h="47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타겟 유저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10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대 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~ 30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대 초반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,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인디 게임을 즐기는 유저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43727"/>
                  </a:ext>
                </a:extLst>
              </a:tr>
              <a:tr h="47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장르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메트로배니아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,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인디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,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어드벤처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159254"/>
                  </a:ext>
                </a:extLst>
              </a:tr>
              <a:tr h="47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플렛폼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PlayStation 4, PlayStation 5</a:t>
                      </a:r>
                      <a:endParaRPr lang="ko-KR" altLang="en-US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50520"/>
                  </a:ext>
                </a:extLst>
              </a:tr>
              <a:tr h="47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화면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2.5D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횡 스크롤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58009"/>
                  </a:ext>
                </a:extLst>
              </a:tr>
              <a:tr h="1435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사양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PS4, PS5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기본 스펙</a:t>
                      </a:r>
                      <a:endParaRPr lang="en-US" altLang="ko-KR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램 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4GB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하드 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8GB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사용 가능 공간</a:t>
                      </a:r>
                      <a:endParaRPr lang="en-US" altLang="ko-KR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Ori and the Blind Forest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와 동급의 사양</a:t>
                      </a:r>
                      <a:endParaRPr lang="en-US" altLang="ko-KR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※(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플렛폼은 다름 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- Ori : XBO, The Seeker : PS4)</a:t>
                      </a:r>
                      <a:endParaRPr lang="ko-KR" altLang="en-US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4871"/>
                  </a:ext>
                </a:extLst>
              </a:tr>
            </a:tbl>
          </a:graphicData>
        </a:graphic>
      </p:graphicFrame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8" name="그림 7" descr="텍스트, 구름, 밤하늘이(가) 표시된 사진&#10;&#10;자동 생성된 설명">
            <a:extLst>
              <a:ext uri="{FF2B5EF4-FFF2-40B4-BE49-F238E27FC236}">
                <a16:creationId xmlns:a16="http://schemas.microsoft.com/office/drawing/2014/main" id="{600F842C-8204-4655-BCBB-C081DDAE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6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7" name="텍스트 개체 틀 21">
            <a:extLst>
              <a:ext uri="{FF2B5EF4-FFF2-40B4-BE49-F238E27FC236}">
                <a16:creationId xmlns:a16="http://schemas.microsoft.com/office/drawing/2014/main" id="{DFF3ED9E-0369-4591-8D9E-7CA58F75B25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기타 게임 정보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457B2BA9-EBE6-43DA-8D97-0710E6B57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64" y="2056793"/>
            <a:ext cx="5200833" cy="297690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2FE8EF-C76E-43A4-BE62-4C7C3E937B4E}"/>
              </a:ext>
            </a:extLst>
          </p:cNvPr>
          <p:cNvGrpSpPr/>
          <p:nvPr/>
        </p:nvGrpSpPr>
        <p:grpSpPr>
          <a:xfrm>
            <a:off x="6974537" y="479424"/>
            <a:ext cx="4491326" cy="5899152"/>
            <a:chOff x="6940911" y="457200"/>
            <a:chExt cx="4491326" cy="5899152"/>
          </a:xfrm>
        </p:grpSpPr>
        <p:sp>
          <p:nvSpPr>
            <p:cNvPr id="24" name="텍스트 개체 틀 21">
              <a:extLst>
                <a:ext uri="{FF2B5EF4-FFF2-40B4-BE49-F238E27FC236}">
                  <a16:creationId xmlns:a16="http://schemas.microsoft.com/office/drawing/2014/main" id="{073DEB05-B510-4AF3-9217-6F139A715F85}"/>
                </a:ext>
              </a:extLst>
            </p:cNvPr>
            <p:cNvSpPr txBox="1">
              <a:spLocks/>
            </p:cNvSpPr>
            <p:nvPr/>
          </p:nvSpPr>
          <p:spPr>
            <a:xfrm>
              <a:off x="6940911" y="457200"/>
              <a:ext cx="4491326" cy="589915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D79E4A4-66C0-4B14-99FC-9A1732C5B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304" y="713724"/>
              <a:ext cx="3930539" cy="22109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5256D7-498D-4B81-ADC7-1C394E5C4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304" y="3521552"/>
              <a:ext cx="3930539" cy="22109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4D41516-FD44-3362-3BB9-942AA2E3C854}"/>
              </a:ext>
            </a:extLst>
          </p:cNvPr>
          <p:cNvSpPr txBox="1"/>
          <p:nvPr/>
        </p:nvSpPr>
        <p:spPr>
          <a:xfrm>
            <a:off x="8011839" y="3004027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메트로배니아 인디게임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&lt;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할로우 나이트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&gt;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endParaRPr lang="ko-KR" altLang="en-US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04358A-B36B-91AD-DDB6-F034C09186B1}"/>
              </a:ext>
            </a:extLst>
          </p:cNvPr>
          <p:cNvSpPr txBox="1"/>
          <p:nvPr/>
        </p:nvSpPr>
        <p:spPr>
          <a:xfrm>
            <a:off x="8176938" y="5778972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(4)] </a:t>
            </a:r>
            <a:r>
              <a:rPr lang="en-US" altLang="ko-KR" sz="800">
                <a:solidFill>
                  <a:schemeClr val="bg1">
                    <a:lumMod val="8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2.5D </a:t>
            </a:r>
            <a:r>
              <a:rPr lang="ko-KR" altLang="en-US" sz="800">
                <a:solidFill>
                  <a:schemeClr val="bg1">
                    <a:lumMod val="8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메트로배니아 인디게임 </a:t>
            </a:r>
            <a:r>
              <a:rPr lang="en-US" altLang="ko-KR" sz="800">
                <a:solidFill>
                  <a:schemeClr val="bg1">
                    <a:lumMod val="8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&lt;Ori&gt;</a:t>
            </a:r>
            <a:endParaRPr lang="ko-KR" altLang="en-US" sz="8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009667-030A-ECE9-A126-5F33F9274E8E}"/>
              </a:ext>
            </a:extLst>
          </p:cNvPr>
          <p:cNvSpPr txBox="1"/>
          <p:nvPr/>
        </p:nvSpPr>
        <p:spPr>
          <a:xfrm>
            <a:off x="2830649" y="5096971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sz="800">
                <a:solidFill>
                  <a:schemeClr val="bg1">
                    <a:lumMod val="65000"/>
                  </a:schemeClr>
                </a:solidFill>
              </a:rPr>
              <a:t>표</a:t>
            </a:r>
            <a:r>
              <a:rPr lang="en-US" altLang="ko-KR" sz="800">
                <a:solidFill>
                  <a:schemeClr val="bg1">
                    <a:lumMod val="65000"/>
                  </a:schemeClr>
                </a:solidFill>
              </a:rPr>
              <a:t>(1)] </a:t>
            </a:r>
            <a:r>
              <a:rPr lang="ko-KR" altLang="en-US" sz="800">
                <a:solidFill>
                  <a:schemeClr val="bg1">
                    <a:lumMod val="65000"/>
                  </a:schemeClr>
                </a:solidFill>
              </a:rPr>
              <a:t>더 시커 사양</a:t>
            </a:r>
          </a:p>
        </p:txBody>
      </p:sp>
    </p:spTree>
    <p:extLst>
      <p:ext uri="{BB962C8B-B14F-4D97-AF65-F5344CB8AC3E}">
        <p14:creationId xmlns:p14="http://schemas.microsoft.com/office/powerpoint/2010/main" val="1206340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8" name="그림 7" descr="텍스트, 구름, 밤하늘이(가) 표시된 사진&#10;&#10;자동 생성된 설명">
            <a:extLst>
              <a:ext uri="{FF2B5EF4-FFF2-40B4-BE49-F238E27FC236}">
                <a16:creationId xmlns:a16="http://schemas.microsoft.com/office/drawing/2014/main" id="{600F842C-8204-4655-BCBB-C081DDAE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6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7" name="텍스트 개체 틀 21">
            <a:extLst>
              <a:ext uri="{FF2B5EF4-FFF2-40B4-BE49-F238E27FC236}">
                <a16:creationId xmlns:a16="http://schemas.microsoft.com/office/drawing/2014/main" id="{DFF3ED9E-0369-4591-8D9E-7CA58F75B25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이용가능 연령 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23BE119-BC89-46D1-9FAC-2038548B7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38540"/>
              </p:ext>
            </p:extLst>
          </p:nvPr>
        </p:nvGraphicFramePr>
        <p:xfrm>
          <a:off x="483972" y="1963810"/>
          <a:ext cx="5657416" cy="2930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950">
                  <a:extLst>
                    <a:ext uri="{9D8B030D-6E8A-4147-A177-3AD203B41FA5}">
                      <a16:colId xmlns:a16="http://schemas.microsoft.com/office/drawing/2014/main" val="2772992183"/>
                    </a:ext>
                  </a:extLst>
                </a:gridCol>
                <a:gridCol w="3652466">
                  <a:extLst>
                    <a:ext uri="{9D8B030D-6E8A-4147-A177-3AD203B41FA5}">
                      <a16:colId xmlns:a16="http://schemas.microsoft.com/office/drawing/2014/main" val="2416591767"/>
                    </a:ext>
                  </a:extLst>
                </a:gridCol>
              </a:tblGrid>
              <a:tr h="830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이용가능 연령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12</a:t>
                      </a:r>
                      <a:r>
                        <a:rPr lang="ko-KR" altLang="en-US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세 이용가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42449"/>
                  </a:ext>
                </a:extLst>
              </a:tr>
              <a:tr h="419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선정성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선정적 내용 없음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42584"/>
                  </a:ext>
                </a:extLst>
              </a:tr>
              <a:tr h="419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폭력성 및 공포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폭력 및 공포 요소가 경미하게 표현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43727"/>
                  </a:ext>
                </a:extLst>
              </a:tr>
              <a:tr h="419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범죄 및 약물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범죄 및 약물 없음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159254"/>
                  </a:ext>
                </a:extLst>
              </a:tr>
              <a:tr h="419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언어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저속어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,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비속어 없음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50520"/>
                  </a:ext>
                </a:extLst>
              </a:tr>
              <a:tr h="419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사행성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사행행위 모사 없음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58009"/>
                  </a:ext>
                </a:extLst>
              </a:tr>
            </a:tbl>
          </a:graphicData>
        </a:graphic>
      </p:graphicFrame>
      <p:sp>
        <p:nvSpPr>
          <p:cNvPr id="18" name="텍스트 개체 틀 21">
            <a:extLst>
              <a:ext uri="{FF2B5EF4-FFF2-40B4-BE49-F238E27FC236}">
                <a16:creationId xmlns:a16="http://schemas.microsoft.com/office/drawing/2014/main" id="{908A0C18-3CD1-62EA-76B3-17E6F5F2EFB2}"/>
              </a:ext>
            </a:extLst>
          </p:cNvPr>
          <p:cNvSpPr txBox="1">
            <a:spLocks/>
          </p:cNvSpPr>
          <p:nvPr/>
        </p:nvSpPr>
        <p:spPr>
          <a:xfrm>
            <a:off x="6399427" y="2250134"/>
            <a:ext cx="5308601" cy="235773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선정성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폭력성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범죄 및 약물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언어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사행성 조건 모두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미비하거나 해당 없지만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특정한 이념과 철학의 표현과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무기와 몬스터에 대한 구체적 묘사로 인하여 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전체 이용가가 아닌 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12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세 이용가에 해당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1822C6E-B451-4DD5-2052-AA79AC6C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623" y="281218"/>
            <a:ext cx="1066800" cy="125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D7DA61-3173-D881-6ED4-297A3D34853C}"/>
              </a:ext>
            </a:extLst>
          </p:cNvPr>
          <p:cNvSpPr txBox="1"/>
          <p:nvPr/>
        </p:nvSpPr>
        <p:spPr>
          <a:xfrm>
            <a:off x="2105249" y="4989216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sz="800">
                <a:solidFill>
                  <a:schemeClr val="bg1">
                    <a:lumMod val="65000"/>
                  </a:schemeClr>
                </a:solidFill>
              </a:rPr>
              <a:t>표</a:t>
            </a:r>
            <a:r>
              <a:rPr lang="en-US" altLang="ko-KR" sz="800">
                <a:solidFill>
                  <a:schemeClr val="bg1">
                    <a:lumMod val="65000"/>
                  </a:schemeClr>
                </a:solidFill>
              </a:rPr>
              <a:t>(2)] </a:t>
            </a:r>
            <a:r>
              <a:rPr lang="ko-KR" altLang="en-US" sz="800">
                <a:solidFill>
                  <a:schemeClr val="bg1">
                    <a:lumMod val="65000"/>
                  </a:schemeClr>
                </a:solidFill>
              </a:rPr>
              <a:t>더 시커 이용 가능 연령</a:t>
            </a:r>
          </a:p>
        </p:txBody>
      </p:sp>
    </p:spTree>
    <p:extLst>
      <p:ext uri="{BB962C8B-B14F-4D97-AF65-F5344CB8AC3E}">
        <p14:creationId xmlns:p14="http://schemas.microsoft.com/office/powerpoint/2010/main" val="3623549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圖片">
            <a:extLst>
              <a:ext uri="{FF2B5EF4-FFF2-40B4-BE49-F238E27FC236}">
                <a16:creationId xmlns:a16="http://schemas.microsoft.com/office/drawing/2014/main" id="{409B4818-679F-461F-9747-F76F37247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0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7" name="텍스트 개체 틀 21">
            <a:extLst>
              <a:ext uri="{FF2B5EF4-FFF2-40B4-BE49-F238E27FC236}">
                <a16:creationId xmlns:a16="http://schemas.microsoft.com/office/drawing/2014/main" id="{DFF3ED9E-0369-4591-8D9E-7CA58F75B25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스토리 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세계관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7A089-E474-1A43-2299-3CDDC491B57B}"/>
              </a:ext>
            </a:extLst>
          </p:cNvPr>
          <p:cNvSpPr txBox="1"/>
          <p:nvPr/>
        </p:nvSpPr>
        <p:spPr>
          <a:xfrm>
            <a:off x="229577" y="2481361"/>
            <a:ext cx="117673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 </a:t>
            </a:r>
            <a:r>
              <a:rPr lang="ko-KR" altLang="en-US" sz="24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나는 이제 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…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유능하고 교활한 악령이 온 힘을 다해 나를 속이려 하고 있다고 가정하겠다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.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</a:t>
            </a:r>
            <a:endParaRPr lang="en-US" altLang="ko-KR" sz="2400">
              <a:solidFill>
                <a:schemeClr val="bg2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나는 손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눈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살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피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어떠한 감관도 없으며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단지 이런 것을 갖고 있다고 악령에 의해 잘못 </a:t>
            </a:r>
            <a:endParaRPr lang="en-US" altLang="ko-KR" sz="2400">
              <a:solidFill>
                <a:schemeClr val="bg2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믿고 있을 뿐이라고 생각하겠다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.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이렇게 하면 비록 어떤 참된 것을 인식할 수는 없을지라도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</a:t>
            </a: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거짓된 것에 동의하지 않는 것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또 저 기만자가 아무리 유능하고 교활하더라도 내가 속임을 </a:t>
            </a:r>
            <a:endParaRPr lang="en-US" altLang="ko-KR" sz="2400">
              <a:solidFill>
                <a:schemeClr val="bg2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당하지 않도록 조심하는 것은 적어도 내가 확실히 할 수 있는 일이다</a:t>
            </a:r>
            <a:r>
              <a:rPr lang="en-US" altLang="ko-KR" sz="2400">
                <a:solidFill>
                  <a:schemeClr val="bg2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 </a:t>
            </a:r>
            <a:r>
              <a:rPr lang="en-US" altLang="ko-KR" sz="24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”</a:t>
            </a:r>
          </a:p>
          <a:p>
            <a:pPr algn="ctr"/>
            <a:endParaRPr lang="en-US" altLang="ko-KR" sz="2400">
              <a:solidFill>
                <a:schemeClr val="bg1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                                                                                                          -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데카르트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제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1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성찰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-</a:t>
            </a:r>
            <a:endParaRPr lang="en-US" altLang="ko-KR" sz="2400">
              <a:solidFill>
                <a:schemeClr val="bg1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38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圖片">
            <a:extLst>
              <a:ext uri="{FF2B5EF4-FFF2-40B4-BE49-F238E27FC236}">
                <a16:creationId xmlns:a16="http://schemas.microsoft.com/office/drawing/2014/main" id="{409B4818-679F-461F-9747-F76F37247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0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7" name="텍스트 개체 틀 21">
            <a:extLst>
              <a:ext uri="{FF2B5EF4-FFF2-40B4-BE49-F238E27FC236}">
                <a16:creationId xmlns:a16="http://schemas.microsoft.com/office/drawing/2014/main" id="{DFF3ED9E-0369-4591-8D9E-7CA58F75B25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스토리 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세계관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8" name="텍스트 개체 틀 21">
            <a:extLst>
              <a:ext uri="{FF2B5EF4-FFF2-40B4-BE49-F238E27FC236}">
                <a16:creationId xmlns:a16="http://schemas.microsoft.com/office/drawing/2014/main" id="{D375AD20-F8A8-13D3-56C0-7782756BDFF2}"/>
              </a:ext>
            </a:extLst>
          </p:cNvPr>
          <p:cNvSpPr txBox="1">
            <a:spLocks/>
          </p:cNvSpPr>
          <p:nvPr/>
        </p:nvSpPr>
        <p:spPr>
          <a:xfrm>
            <a:off x="1831352" y="1204874"/>
            <a:ext cx="8529296" cy="4448253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복잡한 관념의 세상 속에서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자기 자신이 누구인지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왜 여기에 있는지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무엇을 해야 하는지조차 모르는 주인공 무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).</a:t>
            </a:r>
          </a:p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수많은 잡념과 감각의 악령들이 도사리는 관념의 세계에서 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)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는 잡념과 감각의 유혹을 뿌리치고 자기 자신의 정체성을 찾고자 한다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</a:t>
            </a:r>
          </a:p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미로같이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얽혀진 세상 속에서 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가지의 아이덴티티를 만나 이데아의 파편을 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수집하고 궁극의 목표 진리를 찾기 위한 여정이 시작된다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8815B-603E-D2EF-481F-453DA4A0376E}"/>
              </a:ext>
            </a:extLst>
          </p:cNvPr>
          <p:cNvSpPr txBox="1"/>
          <p:nvPr/>
        </p:nvSpPr>
        <p:spPr>
          <a:xfrm>
            <a:off x="1898348" y="1327707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스토리 세팅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1959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圖片">
            <a:extLst>
              <a:ext uri="{FF2B5EF4-FFF2-40B4-BE49-F238E27FC236}">
                <a16:creationId xmlns:a16="http://schemas.microsoft.com/office/drawing/2014/main" id="{CC352898-44E5-456B-B731-B933D940D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텍스트 개체 틀 21">
            <a:extLst>
              <a:ext uri="{FF2B5EF4-FFF2-40B4-BE49-F238E27FC236}">
                <a16:creationId xmlns:a16="http://schemas.microsoft.com/office/drawing/2014/main" id="{72F4CD71-CFE6-E322-EAD5-EEF5E9AB32CA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이데아의 파편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2" name="텍스트 개체 틀 22">
            <a:extLst>
              <a:ext uri="{FF2B5EF4-FFF2-40B4-BE49-F238E27FC236}">
                <a16:creationId xmlns:a16="http://schemas.microsoft.com/office/drawing/2014/main" id="{A8A132BE-7F61-5CBE-050B-E1A5415D78EE}"/>
              </a:ext>
            </a:extLst>
          </p:cNvPr>
          <p:cNvSpPr txBox="1">
            <a:spLocks/>
          </p:cNvSpPr>
          <p:nvPr/>
        </p:nvSpPr>
        <p:spPr>
          <a:xfrm>
            <a:off x="229577" y="5296525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196677E-A93A-8348-6C83-B5126DFCDBDC}"/>
              </a:ext>
            </a:extLst>
          </p:cNvPr>
          <p:cNvCxnSpPr>
            <a:cxnSpLocks/>
          </p:cNvCxnSpPr>
          <p:nvPr/>
        </p:nvCxnSpPr>
        <p:spPr>
          <a:xfrm>
            <a:off x="196069" y="5493413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D9D3594-3B91-A361-4B77-C1745AD3A614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3" name="그림 22" descr="어두운이(가) 표시된 사진&#10;&#10;자동 생성된 설명">
            <a:extLst>
              <a:ext uri="{FF2B5EF4-FFF2-40B4-BE49-F238E27FC236}">
                <a16:creationId xmlns:a16="http://schemas.microsoft.com/office/drawing/2014/main" id="{D1FE334F-7D77-F3D9-7E74-8331DEC88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4673346" y="984041"/>
            <a:ext cx="2994660" cy="28430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4AF83B-4770-E2F2-46B1-F1464F4ADE43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이데아의 파편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AB9CBA-FC49-AE62-8A6E-D0450DA28247}"/>
              </a:ext>
            </a:extLst>
          </p:cNvPr>
          <p:cNvSpPr txBox="1"/>
          <p:nvPr/>
        </p:nvSpPr>
        <p:spPr>
          <a:xfrm>
            <a:off x="521099" y="4848980"/>
            <a:ext cx="11146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주인공 무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(</a:t>
            </a:r>
            <a:r>
              <a:rPr lang="ko-KR" altLang="en-US" sz="14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 가진 정체성의 결합체로 가장 완벽한 존재의 무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(</a:t>
            </a:r>
            <a:r>
              <a:rPr lang="ko-KR" altLang="en-US" sz="14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이다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</a:p>
          <a:p>
            <a:pPr algn="ctr"/>
            <a:endParaRPr lang="en-US" altLang="ko-KR" sz="1400">
              <a:solidFill>
                <a:schemeClr val="tx1">
                  <a:lumMod val="85000"/>
                </a:schemeClr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각각 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개의 이데아의 파편은 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종류의 감각의 악령들에게 존재하며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</a:t>
            </a:r>
          </a:p>
          <a:p>
            <a:pPr algn="ctr"/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아이덴티티를 획득하여 감각의 악령을 물리치면 이데아의 파편을 획득할 수 있다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1">
                  <a:lumMod val="85000"/>
                </a:schemeClr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이데아의 파편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5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개를 모아 합치게 되면 완벽한 존재 무의 이데아가 되어 진리에 도달할 수 있다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id="{009EA9A0-D9F6-ABE5-8120-2E8E99BE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15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A7952-2354-9B05-D479-B04FFDF9AF1D}"/>
              </a:ext>
            </a:extLst>
          </p:cNvPr>
          <p:cNvSpPr txBox="1"/>
          <p:nvPr/>
        </p:nvSpPr>
        <p:spPr>
          <a:xfrm>
            <a:off x="7010364" y="3515150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이데아의 파편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69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圖片">
            <a:extLst>
              <a:ext uri="{FF2B5EF4-FFF2-40B4-BE49-F238E27FC236}">
                <a16:creationId xmlns:a16="http://schemas.microsoft.com/office/drawing/2014/main" id="{776C84B9-81AB-F5BC-3E0F-64F783F8A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" y="0"/>
            <a:ext cx="121780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6F1B5F3-F00D-495A-C40D-CD2F2A90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9691" r="35535" b="34044"/>
          <a:stretch/>
        </p:blipFill>
        <p:spPr>
          <a:xfrm>
            <a:off x="6042559" y="789015"/>
            <a:ext cx="2565249" cy="301919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F95ED1B-8292-D744-8D18-601811858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1" t="19633" r="45965" b="37953"/>
          <a:stretch/>
        </p:blipFill>
        <p:spPr>
          <a:xfrm>
            <a:off x="4020471" y="1117407"/>
            <a:ext cx="1984838" cy="25592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472B5-20FC-37B8-767A-01B530A6D446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무</a:t>
            </a:r>
            <a:r>
              <a:rPr lang="en-US" altLang="ko-KR" sz="20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(</a:t>
            </a:r>
            <a:r>
              <a:rPr lang="ko-KR" altLang="en-US" sz="20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20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)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6" name="텍스트 개체 틀 21">
            <a:extLst>
              <a:ext uri="{FF2B5EF4-FFF2-40B4-BE49-F238E27FC236}">
                <a16:creationId xmlns:a16="http://schemas.microsoft.com/office/drawing/2014/main" id="{F94ED4ED-D783-A340-A9D6-650EEDD1E2B2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메인 케릭터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F9C8B12C-B96E-6096-120F-48CDCDBE3E3E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D29A6FC-6E7F-C96D-9F47-8366D5ADAF3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42D9D23-7A2A-8D46-7202-17F530D52A39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AD41F-0FEF-27D3-B083-3D8C2BA306EE}"/>
              </a:ext>
            </a:extLst>
          </p:cNvPr>
          <p:cNvSpPr txBox="1"/>
          <p:nvPr/>
        </p:nvSpPr>
        <p:spPr>
          <a:xfrm>
            <a:off x="519017" y="4863931"/>
            <a:ext cx="111467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시커의 주인공 무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(</a:t>
            </a:r>
            <a:r>
              <a:rPr lang="ko-KR" altLang="en-US" sz="14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기본 상태의 무는 어딘가 결핍하고 무슨 표정인지 읽을 수 없는 표정을 하고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무는 관념의 세계를 탐험하며 여러 가지 무기와 장비를 습득하여 성장한다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아이덴티티가 감각의 악령들로부터 뺏긴 이데아의 파편을 습득하여 힘을 되찾는다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29" name="슬라이드 번호 개체 틀 5">
            <a:extLst>
              <a:ext uri="{FF2B5EF4-FFF2-40B4-BE49-F238E27FC236}">
                <a16:creationId xmlns:a16="http://schemas.microsoft.com/office/drawing/2014/main" id="{E6DF190C-8755-47F0-1838-5815C237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16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C4638-F636-8677-02BC-0EF4F5C6A01E}"/>
              </a:ext>
            </a:extLst>
          </p:cNvPr>
          <p:cNvSpPr txBox="1"/>
          <p:nvPr/>
        </p:nvSpPr>
        <p:spPr>
          <a:xfrm>
            <a:off x="7998965" y="3806947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(6) -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무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(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)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의 기본 형태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EB2D7-972B-5539-ECA5-7143123829DB}"/>
              </a:ext>
            </a:extLst>
          </p:cNvPr>
          <p:cNvSpPr txBox="1"/>
          <p:nvPr/>
        </p:nvSpPr>
        <p:spPr>
          <a:xfrm>
            <a:off x="7998965" y="3984203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(7) -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우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무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(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)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의 장비 형태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2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圖片">
            <a:extLst>
              <a:ext uri="{FF2B5EF4-FFF2-40B4-BE49-F238E27FC236}">
                <a16:creationId xmlns:a16="http://schemas.microsoft.com/office/drawing/2014/main" id="{1F0B804C-316C-BF1C-B899-BBFBAF858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57CBEC2A-6D6E-B504-9C65-1243787362E4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90E73E8-B640-BB41-425D-22D9B4287DCE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E70BEC11-D27A-153C-7594-F240DE73BC9C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4" name="텍스트 개체 틀 21">
            <a:extLst>
              <a:ext uri="{FF2B5EF4-FFF2-40B4-BE49-F238E27FC236}">
                <a16:creationId xmlns:a16="http://schemas.microsoft.com/office/drawing/2014/main" id="{0FBD1B0C-23EF-A46F-1CF3-C15759E895E6}"/>
              </a:ext>
            </a:extLst>
          </p:cNvPr>
          <p:cNvSpPr txBox="1">
            <a:spLocks/>
          </p:cNvSpPr>
          <p:nvPr/>
        </p:nvSpPr>
        <p:spPr>
          <a:xfrm>
            <a:off x="229577" y="520625"/>
            <a:ext cx="1208087" cy="778266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1EAE7F-BE37-D390-3864-91472DE19977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6C5122-F410-35A3-3678-1A3399977D84}"/>
              </a:ext>
            </a:extLst>
          </p:cNvPr>
          <p:cNvGrpSpPr/>
          <p:nvPr/>
        </p:nvGrpSpPr>
        <p:grpSpPr>
          <a:xfrm>
            <a:off x="842289" y="1404673"/>
            <a:ext cx="10504374" cy="2046183"/>
            <a:chOff x="842289" y="1693116"/>
            <a:chExt cx="10504374" cy="2046183"/>
          </a:xfrm>
          <a:effectLst>
            <a:outerShdw blurRad="1130300" dist="38100" dir="2700000" algn="tl" rotWithShape="0">
              <a:prstClr val="black">
                <a:alpha val="3000"/>
              </a:prstClr>
            </a:outerShdw>
          </a:effectLst>
        </p:grpSpPr>
        <p:sp>
          <p:nvSpPr>
            <p:cNvPr id="42" name="텍스트 개체 틀 21">
              <a:extLst>
                <a:ext uri="{FF2B5EF4-FFF2-40B4-BE49-F238E27FC236}">
                  <a16:creationId xmlns:a16="http://schemas.microsoft.com/office/drawing/2014/main" id="{695D5BEC-2A2D-D052-A2D9-FA843791A7A2}"/>
                </a:ext>
              </a:extLst>
            </p:cNvPr>
            <p:cNvSpPr txBox="1">
              <a:spLocks/>
            </p:cNvSpPr>
            <p:nvPr/>
          </p:nvSpPr>
          <p:spPr>
            <a:xfrm>
              <a:off x="842289" y="1693116"/>
              <a:ext cx="10504374" cy="2046183"/>
            </a:xfrm>
            <a:prstGeom prst="roundRect">
              <a:avLst>
                <a:gd name="adj" fmla="val 22344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sx="103000" sy="103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D955157-681A-762C-601B-5007EBA47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06" t="26044" r="31183" b="25787"/>
            <a:stretch/>
          </p:blipFill>
          <p:spPr>
            <a:xfrm>
              <a:off x="1001766" y="1802509"/>
              <a:ext cx="1984959" cy="188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12FDE8F-C6E5-556A-AD83-C484F8D236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65" t="33226" r="36709" b="30367"/>
            <a:stretch/>
          </p:blipFill>
          <p:spPr>
            <a:xfrm>
              <a:off x="3075381" y="1848716"/>
              <a:ext cx="1740420" cy="17132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그림 36" descr="텍스트, 실루엣이(가) 표시된 사진&#10;&#10;자동 생성된 설명">
              <a:extLst>
                <a:ext uri="{FF2B5EF4-FFF2-40B4-BE49-F238E27FC236}">
                  <a16:creationId xmlns:a16="http://schemas.microsoft.com/office/drawing/2014/main" id="{29123022-4089-AA8B-E01D-EBA1C23F8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97" t="22200" r="18415" b="31769"/>
            <a:stretch/>
          </p:blipFill>
          <p:spPr>
            <a:xfrm>
              <a:off x="4701938" y="1816346"/>
              <a:ext cx="2788364" cy="18579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424B100-E38B-829C-A452-D726E9D7B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8" t="23627" r="30327" b="25079"/>
            <a:stretch/>
          </p:blipFill>
          <p:spPr>
            <a:xfrm>
              <a:off x="7314614" y="1737334"/>
              <a:ext cx="1939284" cy="19502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5CC702C-5BA6-0C94-FE5A-D1B24C88B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80" t="44445" r="5260" b="5065"/>
            <a:stretch/>
          </p:blipFill>
          <p:spPr>
            <a:xfrm>
              <a:off x="9198989" y="1802509"/>
              <a:ext cx="1972641" cy="17625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E5E11B3-4546-6A37-02ED-D5309BDA63A0}"/>
              </a:ext>
            </a:extLst>
          </p:cNvPr>
          <p:cNvSpPr txBox="1"/>
          <p:nvPr/>
        </p:nvSpPr>
        <p:spPr>
          <a:xfrm>
            <a:off x="519017" y="4863931"/>
            <a:ext cx="111467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 공략의 핵심 아이덴티티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총 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개의 아이덴티티로 무의 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가지 정체성이며 이데아의 파편을 감각의 악령들에게 뺏겨 진정한 힘을 쓰지 못한다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순서대로 성격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취향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가치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지능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육체라는 이름을 가지며 무와 접촉 시 힘을 계승하게 된다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무의 명상을 통해 아이덴티티를 획득할 수 있고 궁극기 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‘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빙의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’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를 사용할 수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D95B35F-0E15-3538-C99C-46D116716F53}"/>
              </a:ext>
            </a:extLst>
          </p:cNvPr>
          <p:cNvSpPr/>
          <p:nvPr/>
        </p:nvSpPr>
        <p:spPr>
          <a:xfrm>
            <a:off x="4289248" y="2085726"/>
            <a:ext cx="135229" cy="1416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B43B21E-0661-7539-522C-7224CA0678BD}"/>
              </a:ext>
            </a:extLst>
          </p:cNvPr>
          <p:cNvSpPr/>
          <p:nvPr/>
        </p:nvSpPr>
        <p:spPr>
          <a:xfrm>
            <a:off x="4282722" y="2040744"/>
            <a:ext cx="135229" cy="1416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슬라이드 번호 개체 틀 5">
            <a:extLst>
              <a:ext uri="{FF2B5EF4-FFF2-40B4-BE49-F238E27FC236}">
                <a16:creationId xmlns:a16="http://schemas.microsoft.com/office/drawing/2014/main" id="{9859EDD4-975F-6419-BF04-35D979CD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17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DF562D1-2458-F1D1-C16C-CBCD6564E8F3}"/>
              </a:ext>
            </a:extLst>
          </p:cNvPr>
          <p:cNvSpPr/>
          <p:nvPr/>
        </p:nvSpPr>
        <p:spPr>
          <a:xfrm>
            <a:off x="4230601" y="2085979"/>
            <a:ext cx="55383" cy="88697"/>
          </a:xfrm>
          <a:prstGeom prst="ellips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80257F-485A-1B52-7B7F-846DE01A184A}"/>
              </a:ext>
            </a:extLst>
          </p:cNvPr>
          <p:cNvSpPr txBox="1"/>
          <p:nvPr/>
        </p:nvSpPr>
        <p:spPr>
          <a:xfrm>
            <a:off x="8582025" y="3638462"/>
            <a:ext cx="292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(8)]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성격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취향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가치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지능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육체의 아이덴티티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28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圖片">
            <a:extLst>
              <a:ext uri="{FF2B5EF4-FFF2-40B4-BE49-F238E27FC236}">
                <a16:creationId xmlns:a16="http://schemas.microsoft.com/office/drawing/2014/main" id="{1F0B804C-316C-BF1C-B899-BBFBAF858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57CBEC2A-6D6E-B504-9C65-1243787362E4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90E73E8-B640-BB41-425D-22D9B4287DCE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E70BEC11-D27A-153C-7594-F240DE73BC9C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4" name="텍스트 개체 틀 21">
            <a:extLst>
              <a:ext uri="{FF2B5EF4-FFF2-40B4-BE49-F238E27FC236}">
                <a16:creationId xmlns:a16="http://schemas.microsoft.com/office/drawing/2014/main" id="{0FBD1B0C-23EF-A46F-1CF3-C15759E895E6}"/>
              </a:ext>
            </a:extLst>
          </p:cNvPr>
          <p:cNvSpPr txBox="1">
            <a:spLocks/>
          </p:cNvSpPr>
          <p:nvPr/>
        </p:nvSpPr>
        <p:spPr>
          <a:xfrm>
            <a:off x="229577" y="520625"/>
            <a:ext cx="1208087" cy="778266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49" name="슬라이드 번호 개체 틀 5">
            <a:extLst>
              <a:ext uri="{FF2B5EF4-FFF2-40B4-BE49-F238E27FC236}">
                <a16:creationId xmlns:a16="http://schemas.microsoft.com/office/drawing/2014/main" id="{9859EDD4-975F-6419-BF04-35D979CD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18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텍스트 개체 틀 21">
            <a:extLst>
              <a:ext uri="{FF2B5EF4-FFF2-40B4-BE49-F238E27FC236}">
                <a16:creationId xmlns:a16="http://schemas.microsoft.com/office/drawing/2014/main" id="{12A28562-8890-9485-F162-9DDABC0D1BD0}"/>
              </a:ext>
            </a:extLst>
          </p:cNvPr>
          <p:cNvSpPr txBox="1">
            <a:spLocks/>
          </p:cNvSpPr>
          <p:nvPr/>
        </p:nvSpPr>
        <p:spPr>
          <a:xfrm>
            <a:off x="582154" y="1501746"/>
            <a:ext cx="11027692" cy="3854509"/>
          </a:xfrm>
          <a:prstGeom prst="roundRect">
            <a:avLst>
              <a:gd name="adj" fmla="val 22344"/>
            </a:avLst>
          </a:prstGeom>
          <a:solidFill>
            <a:schemeClr val="tx1"/>
          </a:solidFill>
          <a:ln>
            <a:noFill/>
          </a:ln>
          <a:effectLst>
            <a:outerShdw blurRad="228600" dist="38100" dir="2700000" sx="103000" sy="103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8EFC285-32AD-52BC-3006-EDAF2E4C3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6" t="26044" r="31183" b="25787"/>
          <a:stretch/>
        </p:blipFill>
        <p:spPr>
          <a:xfrm>
            <a:off x="992241" y="2923766"/>
            <a:ext cx="1984959" cy="188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6165690-2B42-A777-942F-3D49BFFBF8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5" t="33226" r="36709" b="30367"/>
          <a:stretch/>
        </p:blipFill>
        <p:spPr>
          <a:xfrm>
            <a:off x="3256356" y="3065223"/>
            <a:ext cx="1740420" cy="171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365301E7-E1D3-E884-ADA1-72D9B8DA84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7" t="22200" r="18415" b="31769"/>
          <a:stretch/>
        </p:blipFill>
        <p:spPr>
          <a:xfrm>
            <a:off x="4778138" y="2956653"/>
            <a:ext cx="2788364" cy="1857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7D15C1-45F1-C9D9-9407-0CD648CE02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8" t="23627" r="30327" b="25079"/>
          <a:stretch/>
        </p:blipFill>
        <p:spPr>
          <a:xfrm>
            <a:off x="7314614" y="2877641"/>
            <a:ext cx="1939284" cy="1950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03C7875-89BB-F292-1726-C47BF6625C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0" t="44445" r="5260" b="5065"/>
          <a:stretch/>
        </p:blipFill>
        <p:spPr>
          <a:xfrm>
            <a:off x="9294239" y="2933291"/>
            <a:ext cx="1972641" cy="17625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9E8B215-4539-2CB1-1C90-8B11F9D36BCC}"/>
              </a:ext>
            </a:extLst>
          </p:cNvPr>
          <p:cNvSpPr/>
          <p:nvPr/>
        </p:nvSpPr>
        <p:spPr>
          <a:xfrm>
            <a:off x="4289248" y="2847726"/>
            <a:ext cx="135229" cy="1416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68B8FC9-16AA-42A3-77AD-D4B5DB6EE3F8}"/>
              </a:ext>
            </a:extLst>
          </p:cNvPr>
          <p:cNvSpPr/>
          <p:nvPr/>
        </p:nvSpPr>
        <p:spPr>
          <a:xfrm>
            <a:off x="4282722" y="2802744"/>
            <a:ext cx="135229" cy="1416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BD5F620-B79A-9A29-85BB-B4F6DD047C2F}"/>
              </a:ext>
            </a:extLst>
          </p:cNvPr>
          <p:cNvSpPr/>
          <p:nvPr/>
        </p:nvSpPr>
        <p:spPr>
          <a:xfrm>
            <a:off x="4230601" y="2847979"/>
            <a:ext cx="55383" cy="88697"/>
          </a:xfrm>
          <a:prstGeom prst="ellips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1AF93F-8DAA-4CC8-EC63-03B25291F85A}"/>
              </a:ext>
            </a:extLst>
          </p:cNvPr>
          <p:cNvSpPr txBox="1"/>
          <p:nvPr/>
        </p:nvSpPr>
        <p:spPr>
          <a:xfrm>
            <a:off x="613435" y="4809366"/>
            <a:ext cx="2634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성격의 아이덴티티</a:t>
            </a:r>
            <a:endParaRPr lang="en-US" altLang="ko-KR" sz="16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1E4592-0BC4-2773-ED15-508B04551B40}"/>
              </a:ext>
            </a:extLst>
          </p:cNvPr>
          <p:cNvSpPr txBox="1"/>
          <p:nvPr/>
        </p:nvSpPr>
        <p:spPr>
          <a:xfrm>
            <a:off x="2617334" y="4809366"/>
            <a:ext cx="2634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성격의 아이덴티티</a:t>
            </a:r>
            <a:endParaRPr lang="en-US" altLang="ko-KR" sz="16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59B408-A70B-2296-B31F-EA0E7218F24E}"/>
              </a:ext>
            </a:extLst>
          </p:cNvPr>
          <p:cNvSpPr txBox="1"/>
          <p:nvPr/>
        </p:nvSpPr>
        <p:spPr>
          <a:xfrm>
            <a:off x="4749818" y="4804942"/>
            <a:ext cx="2634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가치의 아이덴티티</a:t>
            </a:r>
            <a:endParaRPr lang="en-US" altLang="ko-KR" sz="16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DC56F1-7ACB-BCBC-F3B2-8722ADC7C925}"/>
              </a:ext>
            </a:extLst>
          </p:cNvPr>
          <p:cNvSpPr txBox="1"/>
          <p:nvPr/>
        </p:nvSpPr>
        <p:spPr>
          <a:xfrm>
            <a:off x="6955795" y="4799229"/>
            <a:ext cx="2634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지능의 아이덴티티</a:t>
            </a:r>
            <a:endParaRPr lang="en-US" altLang="ko-KR" sz="16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357716-0291-C6C2-7FEC-D732CC9BDCEC}"/>
              </a:ext>
            </a:extLst>
          </p:cNvPr>
          <p:cNvSpPr txBox="1"/>
          <p:nvPr/>
        </p:nvSpPr>
        <p:spPr>
          <a:xfrm>
            <a:off x="8963198" y="4800758"/>
            <a:ext cx="2634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육체의 아이덴티티</a:t>
            </a:r>
            <a:endParaRPr lang="en-US" altLang="ko-KR" sz="16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2B8BCA2-3D7F-0F5B-AD1A-5558979C37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70" y="1521831"/>
            <a:ext cx="2320948" cy="173986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0BCA755-E1B9-AE8B-778E-21A4DE9BC6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95" y="1513868"/>
            <a:ext cx="2320948" cy="173986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17A4E35-7B38-E31F-DDE8-F1CA3A9ED7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45" y="1505906"/>
            <a:ext cx="2320948" cy="173986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EB156EB-2527-F624-D99F-2C9AED0CA1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19" y="1520462"/>
            <a:ext cx="2320948" cy="173986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8392145-F75A-94FE-D4F2-CB1C296EA0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20" y="1497944"/>
            <a:ext cx="2320948" cy="173986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4C67067-50B5-7411-7CFA-D607189F6C6C}"/>
              </a:ext>
            </a:extLst>
          </p:cNvPr>
          <p:cNvSpPr txBox="1"/>
          <p:nvPr/>
        </p:nvSpPr>
        <p:spPr>
          <a:xfrm>
            <a:off x="545752" y="5953234"/>
            <a:ext cx="1114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이데아의 파편을 감각의 악령들에게 빼앗겨 진정한 힘을 찾기 위해 무에게 자신들의 힘을 빌려준다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9DF95AE-9D5A-EB2C-BFC2-E9A8C4B756AB}"/>
              </a:ext>
            </a:extLst>
          </p:cNvPr>
          <p:cNvSpPr/>
          <p:nvPr/>
        </p:nvSpPr>
        <p:spPr>
          <a:xfrm>
            <a:off x="4417951" y="3586373"/>
            <a:ext cx="81031" cy="11524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864C2C-6986-52A1-1F16-F50368D0287A}"/>
              </a:ext>
            </a:extLst>
          </p:cNvPr>
          <p:cNvSpPr txBox="1"/>
          <p:nvPr/>
        </p:nvSpPr>
        <p:spPr>
          <a:xfrm>
            <a:off x="8685671" y="5665322"/>
            <a:ext cx="292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(10)]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성격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취향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가치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지능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육체의 아이덴 티티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8F771B-4576-0295-2AB0-5E4F9A6E96EC}"/>
              </a:ext>
            </a:extLst>
          </p:cNvPr>
          <p:cNvSpPr txBox="1"/>
          <p:nvPr/>
        </p:nvSpPr>
        <p:spPr>
          <a:xfrm>
            <a:off x="8685671" y="5438005"/>
            <a:ext cx="3114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(9)]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성격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취향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가치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지능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육체의 이데아 파편 조각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45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圖片">
            <a:extLst>
              <a:ext uri="{FF2B5EF4-FFF2-40B4-BE49-F238E27FC236}">
                <a16:creationId xmlns:a16="http://schemas.microsoft.com/office/drawing/2014/main" id="{967335B7-3A13-10B3-A42D-D4A724F4E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0" y="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텍스트 개체 틀 22">
            <a:extLst>
              <a:ext uri="{FF2B5EF4-FFF2-40B4-BE49-F238E27FC236}">
                <a16:creationId xmlns:a16="http://schemas.microsoft.com/office/drawing/2014/main" id="{F77ACB6C-2276-6AB5-10D3-75258AFEA2E3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AA1B1D-EB3C-3871-441A-55462F5ACCE4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4906989-3098-905E-3E65-03F66EEA0012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0A449A-3634-7A60-4BEA-E11B37C09138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잡념의 집합체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8" name="텍스트 개체 틀 21">
            <a:extLst>
              <a:ext uri="{FF2B5EF4-FFF2-40B4-BE49-F238E27FC236}">
                <a16:creationId xmlns:a16="http://schemas.microsoft.com/office/drawing/2014/main" id="{96FE07AD-A6D9-8FE8-9757-783466F7971B}"/>
              </a:ext>
            </a:extLst>
          </p:cNvPr>
          <p:cNvSpPr txBox="1">
            <a:spLocks/>
          </p:cNvSpPr>
          <p:nvPr/>
        </p:nvSpPr>
        <p:spPr>
          <a:xfrm>
            <a:off x="2495550" y="1404673"/>
            <a:ext cx="7197852" cy="2046183"/>
          </a:xfrm>
          <a:prstGeom prst="roundRect">
            <a:avLst>
              <a:gd name="adj" fmla="val 22344"/>
            </a:avLst>
          </a:prstGeom>
          <a:solidFill>
            <a:schemeClr val="tx1"/>
          </a:solidFill>
          <a:ln>
            <a:noFill/>
          </a:ln>
          <a:effectLst>
            <a:outerShdw blurRad="228600" dist="38100" dir="2700000" sx="103000" sy="103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8B5B19-3BD3-7A39-CB62-111A2587893C}"/>
              </a:ext>
            </a:extLst>
          </p:cNvPr>
          <p:cNvSpPr txBox="1"/>
          <p:nvPr/>
        </p:nvSpPr>
        <p:spPr>
          <a:xfrm>
            <a:off x="519017" y="4863931"/>
            <a:ext cx="11146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시커의 일반 몬스터 잡념의 집합체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감각의 악령들이 만들어낸 잡념의 실체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순서대로 후회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기만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나태의 이름을 갖고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53" name="슬라이드 번호 개체 틀 5">
            <a:extLst>
              <a:ext uri="{FF2B5EF4-FFF2-40B4-BE49-F238E27FC236}">
                <a16:creationId xmlns:a16="http://schemas.microsoft.com/office/drawing/2014/main" id="{867B5B28-1AE7-2237-129B-59DCE4A2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19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7" name="그림 16" descr="실루엣이(가) 표시된 사진&#10;&#10;자동 생성된 설명">
            <a:extLst>
              <a:ext uri="{FF2B5EF4-FFF2-40B4-BE49-F238E27FC236}">
                <a16:creationId xmlns:a16="http://schemas.microsoft.com/office/drawing/2014/main" id="{ED8C49EA-4F45-58C8-FB9D-424619393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3" t="5371" r="50000" b="49681"/>
          <a:stretch/>
        </p:blipFill>
        <p:spPr>
          <a:xfrm>
            <a:off x="2990336" y="1453569"/>
            <a:ext cx="1782698" cy="1940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5F58186-D023-755A-997B-7DBF775063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4" t="46573" r="16408" b="10979"/>
          <a:stretch/>
        </p:blipFill>
        <p:spPr>
          <a:xfrm>
            <a:off x="4877807" y="1468034"/>
            <a:ext cx="2745470" cy="1970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그림 56" descr="실루엣이(가) 표시된 사진&#10;&#10;자동 생성된 설명">
            <a:extLst>
              <a:ext uri="{FF2B5EF4-FFF2-40B4-BE49-F238E27FC236}">
                <a16:creationId xmlns:a16="http://schemas.microsoft.com/office/drawing/2014/main" id="{63CD08F3-618C-123E-C09D-30C246E7BB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4" t="11370" r="10903" b="50145"/>
          <a:stretch/>
        </p:blipFill>
        <p:spPr>
          <a:xfrm>
            <a:off x="7378832" y="1494078"/>
            <a:ext cx="2177292" cy="185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텍스트 개체 틀 21">
            <a:extLst>
              <a:ext uri="{FF2B5EF4-FFF2-40B4-BE49-F238E27FC236}">
                <a16:creationId xmlns:a16="http://schemas.microsoft.com/office/drawing/2014/main" id="{7700A5B8-51D4-59EA-52AC-B5A5A9C71F56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일반 몬스터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BEB83-7481-0323-1396-D62708F2084E}"/>
              </a:ext>
            </a:extLst>
          </p:cNvPr>
          <p:cNvSpPr txBox="1"/>
          <p:nvPr/>
        </p:nvSpPr>
        <p:spPr>
          <a:xfrm>
            <a:off x="7274820" y="3564905"/>
            <a:ext cx="25549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(11)]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좌측부터 후회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기만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나태의 잡념의 집합체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498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CA1D7754-A794-4166-AFB5-8717136DD4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BCA78E-BC1E-4335-B10F-436ADBB76C26}"/>
              </a:ext>
            </a:extLst>
          </p:cNvPr>
          <p:cNvSpPr/>
          <p:nvPr/>
        </p:nvSpPr>
        <p:spPr>
          <a:xfrm>
            <a:off x="1472010" y="909635"/>
            <a:ext cx="9282503" cy="5067097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0480AF-25EB-4617-9C43-19B66498DD30}"/>
              </a:ext>
            </a:extLst>
          </p:cNvPr>
          <p:cNvSpPr/>
          <p:nvPr/>
        </p:nvSpPr>
        <p:spPr>
          <a:xfrm>
            <a:off x="10684895" y="897141"/>
            <a:ext cx="72000" cy="43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E058D-5432-4C4C-BF9C-3B23A9334F33}"/>
              </a:ext>
            </a:extLst>
          </p:cNvPr>
          <p:cNvSpPr/>
          <p:nvPr/>
        </p:nvSpPr>
        <p:spPr>
          <a:xfrm>
            <a:off x="1450634" y="5904733"/>
            <a:ext cx="5000966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FA29D4-EB55-48BB-AC2B-8D57A4BEC59A}"/>
              </a:ext>
            </a:extLst>
          </p:cNvPr>
          <p:cNvSpPr/>
          <p:nvPr/>
        </p:nvSpPr>
        <p:spPr>
          <a:xfrm>
            <a:off x="1450634" y="897604"/>
            <a:ext cx="9290732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0F067A-C94A-49A0-9E9D-8AC561EADF47}"/>
              </a:ext>
            </a:extLst>
          </p:cNvPr>
          <p:cNvSpPr/>
          <p:nvPr/>
        </p:nvSpPr>
        <p:spPr>
          <a:xfrm>
            <a:off x="1450634" y="909636"/>
            <a:ext cx="72000" cy="5059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D05E0-BB0E-42C9-8152-0CA26475EB21}"/>
              </a:ext>
            </a:extLst>
          </p:cNvPr>
          <p:cNvSpPr txBox="1"/>
          <p:nvPr/>
        </p:nvSpPr>
        <p:spPr>
          <a:xfrm>
            <a:off x="6873875" y="5241522"/>
            <a:ext cx="489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Hahmlet ExtraLight" pitchFamily="2" charset="-127"/>
              </a:rPr>
              <a:t>CONTENTS</a:t>
            </a:r>
            <a:endParaRPr lang="ko-KR" altLang="en-US" sz="44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Hahmlet ExtraLight" pitchFamily="2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5C82D41-02CB-4CC0-820C-A651B7B44CF5}"/>
              </a:ext>
            </a:extLst>
          </p:cNvPr>
          <p:cNvGrpSpPr/>
          <p:nvPr/>
        </p:nvGrpSpPr>
        <p:grpSpPr>
          <a:xfrm>
            <a:off x="1904992" y="1658303"/>
            <a:ext cx="8382017" cy="3390344"/>
            <a:chOff x="1992073" y="1658303"/>
            <a:chExt cx="8382017" cy="339034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2E4FB57-6E65-4515-8824-1CEF29558E58}"/>
                </a:ext>
              </a:extLst>
            </p:cNvPr>
            <p:cNvGrpSpPr/>
            <p:nvPr/>
          </p:nvGrpSpPr>
          <p:grpSpPr>
            <a:xfrm>
              <a:off x="1992073" y="1658303"/>
              <a:ext cx="1900118" cy="2577929"/>
              <a:chOff x="1917400" y="1658303"/>
              <a:chExt cx="1900118" cy="257792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EF13B0-488A-47E7-97C3-02927C1F1FB3}"/>
                  </a:ext>
                </a:extLst>
              </p:cNvPr>
              <p:cNvSpPr txBox="1"/>
              <p:nvPr/>
            </p:nvSpPr>
            <p:spPr>
              <a:xfrm>
                <a:off x="1918868" y="1658303"/>
                <a:ext cx="1898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kern="0" spc="0">
                    <a:solidFill>
                      <a:schemeClr val="bg1"/>
                    </a:solidFill>
                    <a:effectLst/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Ⅰ</a:t>
                </a:r>
                <a:r>
                  <a:rPr lang="en-US" altLang="ko-KR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-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</a:t>
                </a:r>
                <a:r>
                  <a:rPr lang="ko-KR" altLang="en-US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컨셉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E22F2D-A546-4DA2-B488-9E91C0F0C1AB}"/>
                  </a:ext>
                </a:extLst>
              </p:cNvPr>
              <p:cNvSpPr txBox="1"/>
              <p:nvPr/>
            </p:nvSpPr>
            <p:spPr>
              <a:xfrm>
                <a:off x="1917400" y="2785157"/>
                <a:ext cx="1521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1)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게임 컨셉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55B25-DA84-41E2-A4C8-979C67304A81}"/>
                  </a:ext>
                </a:extLst>
              </p:cNvPr>
              <p:cNvSpPr txBox="1"/>
              <p:nvPr/>
            </p:nvSpPr>
            <p:spPr>
              <a:xfrm>
                <a:off x="1917400" y="3372195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2)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기획 의도 및 모티브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0C6BAD-FF85-482E-AF9E-E4373BE939A7}"/>
                  </a:ext>
                </a:extLst>
              </p:cNvPr>
              <p:cNvSpPr txBox="1"/>
              <p:nvPr/>
            </p:nvSpPr>
            <p:spPr>
              <a:xfrm>
                <a:off x="1917400" y="3959233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3) BEST</a:t>
                </a:r>
                <a:endParaRPr lang="ko-KR" altLang="en-US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07FBC9B-AB38-46C2-B76E-722F10FBCDDC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99" y="1658303"/>
              <a:ext cx="0" cy="3307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CA3DA1A-8BB5-4B82-A5E4-FE4D6E4E34AF}"/>
                </a:ext>
              </a:extLst>
            </p:cNvPr>
            <p:cNvGrpSpPr/>
            <p:nvPr/>
          </p:nvGrpSpPr>
          <p:grpSpPr>
            <a:xfrm>
              <a:off x="4080907" y="1658303"/>
              <a:ext cx="1900118" cy="2577929"/>
              <a:chOff x="1917400" y="1658303"/>
              <a:chExt cx="1900118" cy="257792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FCAA428-0453-4ED4-BAA0-E0C00F98AD38}"/>
                  </a:ext>
                </a:extLst>
              </p:cNvPr>
              <p:cNvSpPr txBox="1"/>
              <p:nvPr/>
            </p:nvSpPr>
            <p:spPr>
              <a:xfrm>
                <a:off x="1918868" y="1658303"/>
                <a:ext cx="1898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kern="0" spc="0">
                    <a:solidFill>
                      <a:schemeClr val="bg1"/>
                    </a:solidFill>
                    <a:effectLst/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Ⅱ</a:t>
                </a:r>
                <a:r>
                  <a:rPr lang="en-US" altLang="ko-KR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-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게임 소개</a:t>
                </a:r>
                <a:endParaRPr lang="ko-KR" altLang="en-US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DFE1AAF-61F3-4796-A78C-B4C202E7B842}"/>
                  </a:ext>
                </a:extLst>
              </p:cNvPr>
              <p:cNvSpPr txBox="1"/>
              <p:nvPr/>
            </p:nvSpPr>
            <p:spPr>
              <a:xfrm>
                <a:off x="1917400" y="2785157"/>
                <a:ext cx="1521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1)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장르 및 타겟 유저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6072EC-D879-43B3-BB29-27C1C958A3E1}"/>
                  </a:ext>
                </a:extLst>
              </p:cNvPr>
              <p:cNvSpPr txBox="1"/>
              <p:nvPr/>
            </p:nvSpPr>
            <p:spPr>
              <a:xfrm>
                <a:off x="1917400" y="3372195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2)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기타 게임 정보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15CE32B-0E17-4F8C-B7AC-433107B14056}"/>
                  </a:ext>
                </a:extLst>
              </p:cNvPr>
              <p:cNvSpPr txBox="1"/>
              <p:nvPr/>
            </p:nvSpPr>
            <p:spPr>
              <a:xfrm>
                <a:off x="1917400" y="3959233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3)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스토리 및 세계관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7A00C59-978B-4B33-8A5E-431ADDDB0D48}"/>
                </a:ext>
              </a:extLst>
            </p:cNvPr>
            <p:cNvCxnSpPr>
              <a:cxnSpLocks/>
            </p:cNvCxnSpPr>
            <p:nvPr/>
          </p:nvCxnSpPr>
          <p:spPr>
            <a:xfrm>
              <a:off x="6056333" y="1658303"/>
              <a:ext cx="0" cy="3307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8630C33-31D3-4B8B-B5CE-03CB2091A4E1}"/>
                </a:ext>
              </a:extLst>
            </p:cNvPr>
            <p:cNvGrpSpPr/>
            <p:nvPr/>
          </p:nvGrpSpPr>
          <p:grpSpPr>
            <a:xfrm>
              <a:off x="6171209" y="1658303"/>
              <a:ext cx="1927506" cy="3390344"/>
              <a:chOff x="1918868" y="1658303"/>
              <a:chExt cx="1927506" cy="3390344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717F667-497D-4137-BD7E-E1708FC74D58}"/>
                  </a:ext>
                </a:extLst>
              </p:cNvPr>
              <p:cNvSpPr txBox="1"/>
              <p:nvPr/>
            </p:nvSpPr>
            <p:spPr>
              <a:xfrm>
                <a:off x="1918868" y="1658303"/>
                <a:ext cx="1898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kern="0" spc="0">
                    <a:solidFill>
                      <a:schemeClr val="bg1"/>
                    </a:solidFill>
                    <a:effectLst/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Ⅲ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</a:t>
                </a:r>
                <a:r>
                  <a:rPr lang="en-US" altLang="ko-KR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-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인 게임</a:t>
                </a:r>
                <a:endParaRPr lang="ko-KR" altLang="en-US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606DD69-C201-4E67-9E31-EB82521BA710}"/>
                  </a:ext>
                </a:extLst>
              </p:cNvPr>
              <p:cNvSpPr txBox="1"/>
              <p:nvPr/>
            </p:nvSpPr>
            <p:spPr>
              <a:xfrm>
                <a:off x="1947724" y="2505803"/>
                <a:ext cx="1521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1)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캐릭터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7B4A4C6-7D9C-4182-913D-4338469C0258}"/>
                  </a:ext>
                </a:extLst>
              </p:cNvPr>
              <p:cNvSpPr txBox="1"/>
              <p:nvPr/>
            </p:nvSpPr>
            <p:spPr>
              <a:xfrm>
                <a:off x="1947724" y="3086372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2)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컨트롤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2CFF96B-4E45-4B8C-9DD9-AEF8D483F62B}"/>
                  </a:ext>
                </a:extLst>
              </p:cNvPr>
              <p:cNvSpPr txBox="1"/>
              <p:nvPr/>
            </p:nvSpPr>
            <p:spPr>
              <a:xfrm>
                <a:off x="1947724" y="3673410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3)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카메라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B27D57-77BB-4395-B8B1-6683D4B6FC07}"/>
                  </a:ext>
                </a:extLst>
              </p:cNvPr>
              <p:cNvSpPr txBox="1"/>
              <p:nvPr/>
            </p:nvSpPr>
            <p:spPr>
              <a:xfrm>
                <a:off x="1941249" y="4220770"/>
                <a:ext cx="18986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4) </a:t>
                </a:r>
                <a:r>
                  <a:rPr lang="en-US" altLang="ko-KR" sz="1200">
                    <a:solidFill>
                      <a:srgbClr val="FF0000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[</a:t>
                </a:r>
                <a:r>
                  <a:rPr lang="ko-KR" altLang="en-US" sz="1200">
                    <a:solidFill>
                      <a:srgbClr val="FF0000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추가</a:t>
                </a:r>
                <a:r>
                  <a:rPr lang="en-US" altLang="ko-KR" sz="1200">
                    <a:solidFill>
                      <a:srgbClr val="FF0000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]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맵</a:t>
                </a:r>
                <a:endParaRPr lang="en-US" altLang="ko-KR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endParaRPr>
              </a:p>
              <a:p>
                <a:endParaRPr lang="ko-KR" altLang="en-US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65232C6-A747-B900-3A5A-0C62C439D3C2}"/>
                  </a:ext>
                </a:extLst>
              </p:cNvPr>
              <p:cNvSpPr txBox="1"/>
              <p:nvPr/>
            </p:nvSpPr>
            <p:spPr>
              <a:xfrm>
                <a:off x="1928289" y="4771648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5)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레벨 디자인</a:t>
                </a:r>
              </a:p>
            </p:txBody>
          </p:sp>
        </p:grp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AB8349-067C-43B3-AF78-1CC68900AE17}"/>
                </a:ext>
              </a:extLst>
            </p:cNvPr>
            <p:cNvCxnSpPr>
              <a:cxnSpLocks/>
            </p:cNvCxnSpPr>
            <p:nvPr/>
          </p:nvCxnSpPr>
          <p:spPr>
            <a:xfrm>
              <a:off x="8145167" y="1658303"/>
              <a:ext cx="0" cy="3307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16D2700-7CD9-436F-A5DF-EE9880B9A09B}"/>
                </a:ext>
              </a:extLst>
            </p:cNvPr>
            <p:cNvGrpSpPr/>
            <p:nvPr/>
          </p:nvGrpSpPr>
          <p:grpSpPr>
            <a:xfrm>
              <a:off x="8258574" y="1658303"/>
              <a:ext cx="2115516" cy="2587320"/>
              <a:chOff x="1917398" y="1658303"/>
              <a:chExt cx="2115516" cy="2587320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D6CB86F-6770-4229-902B-8BAC9BC5B6DC}"/>
                  </a:ext>
                </a:extLst>
              </p:cNvPr>
              <p:cNvSpPr txBox="1"/>
              <p:nvPr/>
            </p:nvSpPr>
            <p:spPr>
              <a:xfrm>
                <a:off x="1918867" y="1658303"/>
                <a:ext cx="2114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kern="0" spc="0">
                    <a:solidFill>
                      <a:schemeClr val="bg1"/>
                    </a:solidFill>
                    <a:effectLst/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Ⅳ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</a:t>
                </a:r>
                <a:r>
                  <a:rPr lang="en-US" altLang="ko-KR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– 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계획 및 코멘트 </a:t>
                </a:r>
                <a:endParaRPr lang="ko-KR" altLang="en-US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9D611F-CF84-482D-ADF8-E8F81575CAC3}"/>
                  </a:ext>
                </a:extLst>
              </p:cNvPr>
              <p:cNvSpPr txBox="1"/>
              <p:nvPr/>
            </p:nvSpPr>
            <p:spPr>
              <a:xfrm>
                <a:off x="1917400" y="2204588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1)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차후 기획서 계획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42EB1BC-DB97-420C-AA9E-E61B065CD5F4}"/>
                  </a:ext>
                </a:extLst>
              </p:cNvPr>
              <p:cNvSpPr txBox="1"/>
              <p:nvPr/>
            </p:nvSpPr>
            <p:spPr>
              <a:xfrm>
                <a:off x="1917400" y="2791626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2)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코멘트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FD7FD6C-C516-40AF-8D11-6B754AE9F511}"/>
                  </a:ext>
                </a:extLst>
              </p:cNvPr>
              <p:cNvSpPr txBox="1"/>
              <p:nvPr/>
            </p:nvSpPr>
            <p:spPr>
              <a:xfrm>
                <a:off x="1917400" y="3968624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4)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참고 문헌</a:t>
                </a:r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및 자체 제작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D706CA4-0713-9C2B-B3D1-EFAF19EDCF31}"/>
                  </a:ext>
                </a:extLst>
              </p:cNvPr>
              <p:cNvSpPr txBox="1"/>
              <p:nvPr/>
            </p:nvSpPr>
            <p:spPr>
              <a:xfrm>
                <a:off x="1917398" y="3371343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3)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후기</a:t>
                </a: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CA7FABA-5840-45A3-9213-96E54EDDDBC0}"/>
              </a:ext>
            </a:extLst>
          </p:cNvPr>
          <p:cNvSpPr txBox="1"/>
          <p:nvPr/>
        </p:nvSpPr>
        <p:spPr>
          <a:xfrm>
            <a:off x="1710235" y="1141289"/>
            <a:ext cx="1898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Hahmlet ExtraLight" pitchFamily="2" charset="-127"/>
              </a:rPr>
              <a:t>MAIN CONTENTS</a:t>
            </a:r>
            <a:endParaRPr lang="ko-KR" altLang="en-US" sz="1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Hahmlet ExtraLight" pitchFamily="2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5F733A-248E-4727-BA5D-5015753E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4F003B-1780-62D0-8CB9-91F453AD99CE}"/>
              </a:ext>
            </a:extLst>
          </p:cNvPr>
          <p:cNvSpPr txBox="1"/>
          <p:nvPr/>
        </p:nvSpPr>
        <p:spPr>
          <a:xfrm>
            <a:off x="8179057" y="4560377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312196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圖片">
            <a:extLst>
              <a:ext uri="{FF2B5EF4-FFF2-40B4-BE49-F238E27FC236}">
                <a16:creationId xmlns:a16="http://schemas.microsoft.com/office/drawing/2014/main" id="{967335B7-3A13-10B3-A42D-D4A724F4E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0" y="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텍스트 개체 틀 22">
            <a:extLst>
              <a:ext uri="{FF2B5EF4-FFF2-40B4-BE49-F238E27FC236}">
                <a16:creationId xmlns:a16="http://schemas.microsoft.com/office/drawing/2014/main" id="{F77ACB6C-2276-6AB5-10D3-75258AFEA2E3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AA1B1D-EB3C-3871-441A-55462F5ACCE4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4906989-3098-905E-3E65-03F66EEA0012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텍스트 개체 틀 21">
            <a:extLst>
              <a:ext uri="{FF2B5EF4-FFF2-40B4-BE49-F238E27FC236}">
                <a16:creationId xmlns:a16="http://schemas.microsoft.com/office/drawing/2014/main" id="{CA6884F0-5D72-5342-B1E9-2BACE0306AD9}"/>
              </a:ext>
            </a:extLst>
          </p:cNvPr>
          <p:cNvSpPr txBox="1">
            <a:spLocks/>
          </p:cNvSpPr>
          <p:nvPr/>
        </p:nvSpPr>
        <p:spPr>
          <a:xfrm>
            <a:off x="229577" y="520625"/>
            <a:ext cx="1208087" cy="778266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보스 몬스터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0A449A-3634-7A60-4BEA-E11B37C09138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감각의 악령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8" name="텍스트 개체 틀 21">
            <a:extLst>
              <a:ext uri="{FF2B5EF4-FFF2-40B4-BE49-F238E27FC236}">
                <a16:creationId xmlns:a16="http://schemas.microsoft.com/office/drawing/2014/main" id="{96FE07AD-A6D9-8FE8-9757-783466F7971B}"/>
              </a:ext>
            </a:extLst>
          </p:cNvPr>
          <p:cNvSpPr txBox="1">
            <a:spLocks/>
          </p:cNvSpPr>
          <p:nvPr/>
        </p:nvSpPr>
        <p:spPr>
          <a:xfrm>
            <a:off x="842289" y="1404673"/>
            <a:ext cx="10504374" cy="2046183"/>
          </a:xfrm>
          <a:prstGeom prst="roundRect">
            <a:avLst>
              <a:gd name="adj" fmla="val 22344"/>
            </a:avLst>
          </a:prstGeom>
          <a:solidFill>
            <a:schemeClr val="tx1"/>
          </a:solidFill>
          <a:ln>
            <a:noFill/>
          </a:ln>
          <a:effectLst>
            <a:outerShdw blurRad="228600" dist="38100" dir="2700000" sx="103000" sy="103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19A9-1B0D-0290-FB84-09D1651C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583" y="1122978"/>
            <a:ext cx="3400398" cy="2549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DEF3CC-1F5A-C993-B424-6EBF9318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09" y="1238160"/>
            <a:ext cx="3323114" cy="2491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1EDFEF-1BEA-3668-EAA5-AE01BF778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57" y="1369732"/>
            <a:ext cx="2747025" cy="2059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E8C879-386D-83C5-0388-87A754CF3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2" y="1386680"/>
            <a:ext cx="2747025" cy="2059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17370D-1CE8-0196-0FE1-3451D3FFCB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29" y="1190246"/>
            <a:ext cx="3400397" cy="2549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18B5B19-3BD3-7A39-CB62-111A2587893C}"/>
              </a:ext>
            </a:extLst>
          </p:cNvPr>
          <p:cNvSpPr txBox="1"/>
          <p:nvPr/>
        </p:nvSpPr>
        <p:spPr>
          <a:xfrm>
            <a:off x="519017" y="4863931"/>
            <a:ext cx="11146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시커의 보스 몬스터 감각의 악령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총 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개의 악령 아이덴티티로부터 이데아의 파편을 흡수하여 지니고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순서대로 청각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촉각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시각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후각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미각의 이름을 갖고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각각의 아이덴티티와 대치되어 무는 아이덴티티의 힘을 통해 감각의 악령을 물리쳐야 이데아의 파편을 획득할 수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53" name="슬라이드 번호 개체 틀 5">
            <a:extLst>
              <a:ext uri="{FF2B5EF4-FFF2-40B4-BE49-F238E27FC236}">
                <a16:creationId xmlns:a16="http://schemas.microsoft.com/office/drawing/2014/main" id="{867B5B28-1AE7-2237-129B-59DCE4A2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20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9F3CC8-AD48-1C34-87DE-08C7239CF97B}"/>
              </a:ext>
            </a:extLst>
          </p:cNvPr>
          <p:cNvSpPr txBox="1"/>
          <p:nvPr/>
        </p:nvSpPr>
        <p:spPr>
          <a:xfrm>
            <a:off x="9119817" y="3564309"/>
            <a:ext cx="2226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(12)]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촉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청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시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후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미각의 악령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46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圖片">
            <a:extLst>
              <a:ext uri="{FF2B5EF4-FFF2-40B4-BE49-F238E27FC236}">
                <a16:creationId xmlns:a16="http://schemas.microsoft.com/office/drawing/2014/main" id="{967335B7-3A13-10B3-A42D-D4A724F4E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0" y="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텍스트 개체 틀 22">
            <a:extLst>
              <a:ext uri="{FF2B5EF4-FFF2-40B4-BE49-F238E27FC236}">
                <a16:creationId xmlns:a16="http://schemas.microsoft.com/office/drawing/2014/main" id="{F77ACB6C-2276-6AB5-10D3-75258AFEA2E3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AA1B1D-EB3C-3871-441A-55462F5ACCE4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4906989-3098-905E-3E65-03F66EEA0012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텍스트 개체 틀 21">
            <a:extLst>
              <a:ext uri="{FF2B5EF4-FFF2-40B4-BE49-F238E27FC236}">
                <a16:creationId xmlns:a16="http://schemas.microsoft.com/office/drawing/2014/main" id="{CA6884F0-5D72-5342-B1E9-2BACE0306AD9}"/>
              </a:ext>
            </a:extLst>
          </p:cNvPr>
          <p:cNvSpPr txBox="1">
            <a:spLocks/>
          </p:cNvSpPr>
          <p:nvPr/>
        </p:nvSpPr>
        <p:spPr>
          <a:xfrm>
            <a:off x="229577" y="520625"/>
            <a:ext cx="1208087" cy="778266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보스 몬스터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8" name="텍스트 개체 틀 21">
            <a:extLst>
              <a:ext uri="{FF2B5EF4-FFF2-40B4-BE49-F238E27FC236}">
                <a16:creationId xmlns:a16="http://schemas.microsoft.com/office/drawing/2014/main" id="{96FE07AD-A6D9-8FE8-9757-783466F7971B}"/>
              </a:ext>
            </a:extLst>
          </p:cNvPr>
          <p:cNvSpPr txBox="1">
            <a:spLocks/>
          </p:cNvSpPr>
          <p:nvPr/>
        </p:nvSpPr>
        <p:spPr>
          <a:xfrm>
            <a:off x="582154" y="1501746"/>
            <a:ext cx="11027692" cy="3854509"/>
          </a:xfrm>
          <a:prstGeom prst="roundRect">
            <a:avLst>
              <a:gd name="adj" fmla="val 22344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19A9-1B0D-0290-FB84-09D1651C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583" y="2589828"/>
            <a:ext cx="3400398" cy="2549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DEF3CC-1F5A-C993-B424-6EBF9318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09" y="2581185"/>
            <a:ext cx="3323114" cy="2491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1EDFEF-1BEA-3668-EAA5-AE01BF778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57" y="2808007"/>
            <a:ext cx="2747025" cy="2059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E8C879-386D-83C5-0388-87A754CF3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2" y="2729705"/>
            <a:ext cx="2747025" cy="2059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17370D-1CE8-0196-0FE1-3451D3FFCB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29" y="2533271"/>
            <a:ext cx="3400397" cy="2549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A9021D-7F83-AE27-44DB-ABB5E1EC5497}"/>
              </a:ext>
            </a:extLst>
          </p:cNvPr>
          <p:cNvSpPr txBox="1"/>
          <p:nvPr/>
        </p:nvSpPr>
        <p:spPr>
          <a:xfrm>
            <a:off x="1189008" y="4785347"/>
            <a:ext cx="1460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청각의 악령</a:t>
            </a:r>
            <a:endParaRPr lang="en-US" altLang="ko-KR" sz="20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1F25E0-B1D2-AF73-411F-81E3D29E2AA3}"/>
              </a:ext>
            </a:extLst>
          </p:cNvPr>
          <p:cNvSpPr txBox="1"/>
          <p:nvPr/>
        </p:nvSpPr>
        <p:spPr>
          <a:xfrm>
            <a:off x="3328156" y="4789144"/>
            <a:ext cx="1460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촉각의 악령</a:t>
            </a:r>
            <a:endParaRPr lang="en-US" altLang="ko-KR" sz="20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3EC8BD-2C8F-9198-CF80-2CC2459337F2}"/>
              </a:ext>
            </a:extLst>
          </p:cNvPr>
          <p:cNvSpPr txBox="1"/>
          <p:nvPr/>
        </p:nvSpPr>
        <p:spPr>
          <a:xfrm>
            <a:off x="5371736" y="4787768"/>
            <a:ext cx="1460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시각의 악령</a:t>
            </a:r>
            <a:endParaRPr lang="en-US" altLang="ko-KR" sz="20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F5E07-1013-E45A-0E43-7098355B53A2}"/>
              </a:ext>
            </a:extLst>
          </p:cNvPr>
          <p:cNvSpPr txBox="1"/>
          <p:nvPr/>
        </p:nvSpPr>
        <p:spPr>
          <a:xfrm>
            <a:off x="7414631" y="4785347"/>
            <a:ext cx="1460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후각의 악령</a:t>
            </a:r>
            <a:endParaRPr lang="en-US" altLang="ko-KR" sz="20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4A832B-B779-FEF5-C97C-E63B84D292F0}"/>
              </a:ext>
            </a:extLst>
          </p:cNvPr>
          <p:cNvSpPr txBox="1"/>
          <p:nvPr/>
        </p:nvSpPr>
        <p:spPr>
          <a:xfrm>
            <a:off x="9458783" y="4762059"/>
            <a:ext cx="1460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미각의 악령</a:t>
            </a:r>
            <a:endParaRPr lang="en-US" altLang="ko-KR" sz="20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ECDA62-0D1E-9748-AEFD-4046BED58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70" y="1521831"/>
            <a:ext cx="2320948" cy="17398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0B0104-46E7-F93E-0A1A-5AE62C5188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95" y="1513868"/>
            <a:ext cx="2320948" cy="17398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C6FB64-09C7-E14D-3B04-B49131E87A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45" y="1505906"/>
            <a:ext cx="2320948" cy="17398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BBFBB9-3056-D76B-D94B-4EBC66A03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19" y="1520462"/>
            <a:ext cx="2320948" cy="17398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50ADF7-414A-6B03-5FED-0ABA969994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20" y="1497944"/>
            <a:ext cx="2320948" cy="17398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9204FDE-97C3-5D5C-0B08-F4FFF5722664}"/>
              </a:ext>
            </a:extLst>
          </p:cNvPr>
          <p:cNvSpPr txBox="1"/>
          <p:nvPr/>
        </p:nvSpPr>
        <p:spPr>
          <a:xfrm>
            <a:off x="545752" y="5953234"/>
            <a:ext cx="1114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아이덴티티로부터 흡수한 이데아의 파편을 통해 감각의 악령들은 강력한 힘을 갖고 관념의 세계를 지배한다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40" name="슬라이드 번호 개체 틀 5">
            <a:extLst>
              <a:ext uri="{FF2B5EF4-FFF2-40B4-BE49-F238E27FC236}">
                <a16:creationId xmlns:a16="http://schemas.microsoft.com/office/drawing/2014/main" id="{A3050001-E061-9391-7128-6BE626F6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21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92A2A9-98B7-7F0B-51B1-6529B438258F}"/>
              </a:ext>
            </a:extLst>
          </p:cNvPr>
          <p:cNvSpPr txBox="1"/>
          <p:nvPr/>
        </p:nvSpPr>
        <p:spPr>
          <a:xfrm>
            <a:off x="8963198" y="5678183"/>
            <a:ext cx="2226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(14)]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촉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청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시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후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미각의 악령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9BF9DF-8DEF-225E-8A07-A7E48B99650F}"/>
              </a:ext>
            </a:extLst>
          </p:cNvPr>
          <p:cNvSpPr txBox="1"/>
          <p:nvPr/>
        </p:nvSpPr>
        <p:spPr>
          <a:xfrm>
            <a:off x="8963198" y="5427490"/>
            <a:ext cx="32288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(13)]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성격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취향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가치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지능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육체의 이데아 파편 조각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2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-1800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7BEE25-0DDD-46E5-9479-18E6E46934FB}"/>
              </a:ext>
            </a:extLst>
          </p:cNvPr>
          <p:cNvSpPr txBox="1"/>
          <p:nvPr/>
        </p:nvSpPr>
        <p:spPr>
          <a:xfrm>
            <a:off x="283364" y="2032871"/>
            <a:ext cx="9076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latin typeface="Helvetica33-ExtendedThin" panose="020B0200000000000000" pitchFamily="34" charset="0"/>
                <a:ea typeface="G마켓 산스 Light" panose="02000000000000000000" pitchFamily="50" charset="-127"/>
              </a:rPr>
              <a:t>IN GAME</a:t>
            </a:r>
            <a:endParaRPr lang="ko-KR" altLang="en-US" sz="8800">
              <a:solidFill>
                <a:schemeClr val="bg1"/>
              </a:solidFill>
              <a:latin typeface="Helvetica33-ExtendedThin" panose="020B0200000000000000" pitchFamily="34" charset="0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C28CFB-7A53-4707-B739-ABF8CF857A80}"/>
              </a:ext>
            </a:extLst>
          </p:cNvPr>
          <p:cNvSpPr txBox="1"/>
          <p:nvPr/>
        </p:nvSpPr>
        <p:spPr>
          <a:xfrm>
            <a:off x="1341832" y="3581400"/>
            <a:ext cx="950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Helvetica33-ExtendedThin" panose="020B0200000000000000" pitchFamily="34" charset="0"/>
              </a:rPr>
              <a:t>S E E K E R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Helvetica33-ExtendedThin" panose="020B0200000000000000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0C05D5-7BD4-4B71-A3AF-9367797C20C4}"/>
              </a:ext>
            </a:extLst>
          </p:cNvPr>
          <p:cNvSpPr/>
          <p:nvPr/>
        </p:nvSpPr>
        <p:spPr>
          <a:xfrm>
            <a:off x="-1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42DE15-9551-4439-B14E-5492572521BD}"/>
              </a:ext>
            </a:extLst>
          </p:cNvPr>
          <p:cNvSpPr/>
          <p:nvPr/>
        </p:nvSpPr>
        <p:spPr>
          <a:xfrm>
            <a:off x="6095997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8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무는 기본 공격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[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명상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]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을 통해 관념의 세계 속에서 잡념과 감각의 악령을 무찌를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기본 공격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[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명상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]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은 차징 시스템으로 적을 원거리에서 차징하여 공격할 수 있으며 차징 시간이 길어질수록 강해진다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이데아의 파편을 얻을수록 명상의 데미지가 강해진다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C4CA43-8948-86F3-5906-B766390C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58315" r="24936" b="32329"/>
          <a:stretch/>
        </p:blipFill>
        <p:spPr>
          <a:xfrm>
            <a:off x="4242503" y="3702611"/>
            <a:ext cx="3910029" cy="548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B7A359-7551-348E-B1B0-A08598B4F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0" t="30764" r="51060" b="34051"/>
          <a:stretch/>
        </p:blipFill>
        <p:spPr>
          <a:xfrm>
            <a:off x="3882138" y="1805411"/>
            <a:ext cx="2001045" cy="22213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7EA33B-A71B-6467-09AF-D06BAF816A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2" t="31003" r="28602" b="36219"/>
          <a:stretch/>
        </p:blipFill>
        <p:spPr>
          <a:xfrm>
            <a:off x="5883193" y="1602027"/>
            <a:ext cx="2615983" cy="2558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602E70-553B-DB8D-B48C-BDCBF674F56D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기본 공격</a:t>
            </a:r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42E8ABD-0016-20E0-9674-FE57823E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5" t="21455" r="34883" b="28025"/>
          <a:stretch>
            <a:fillRect/>
          </a:stretch>
        </p:blipFill>
        <p:spPr bwMode="auto">
          <a:xfrm>
            <a:off x="8244830" y="1207854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632CF7B-734D-F862-7187-F94DBDB9BA73}"/>
              </a:ext>
            </a:extLst>
          </p:cNvPr>
          <p:cNvPicPr>
            <a:picLocks/>
          </p:cNvPicPr>
          <p:nvPr/>
        </p:nvPicPr>
        <p:blipFill rotWithShape="1">
          <a:blip r:embed="rId6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22554" r="38628" b="33010"/>
          <a:stretch/>
        </p:blipFill>
        <p:spPr>
          <a:xfrm>
            <a:off x="8353379" y="1220527"/>
            <a:ext cx="829952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4A9F58-E1A0-7863-ADA4-763D07E734C7}"/>
              </a:ext>
            </a:extLst>
          </p:cNvPr>
          <p:cNvSpPr txBox="1"/>
          <p:nvPr/>
        </p:nvSpPr>
        <p:spPr>
          <a:xfrm>
            <a:off x="8456121" y="2227626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명상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B9C1D4-BFFA-906A-778B-0A3BE45D8A0A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(15)]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기본 공격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명상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70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무는 기본 패시브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[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명상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]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을 통해 아이덴티티와 접촉을 하여 아이덴티티를 획득할 수 있고</a:t>
            </a:r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각 아이덴티티에 맞는 특수 능력을 사용할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602E70-553B-DB8D-B48C-BDCBF674F56D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기본 패시브</a:t>
            </a:r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42E8ABD-0016-20E0-9674-FE57823E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5" t="21455" r="34883" b="28025"/>
          <a:stretch>
            <a:fillRect/>
          </a:stretch>
        </p:blipFill>
        <p:spPr bwMode="auto">
          <a:xfrm>
            <a:off x="8244830" y="1207854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632CF7B-734D-F862-7187-F94DBDB9BA73}"/>
              </a:ext>
            </a:extLst>
          </p:cNvPr>
          <p:cNvPicPr>
            <a:picLocks/>
          </p:cNvPicPr>
          <p:nvPr/>
        </p:nvPicPr>
        <p:blipFill rotWithShape="1"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22554" r="38628" b="33010"/>
          <a:stretch/>
        </p:blipFill>
        <p:spPr>
          <a:xfrm>
            <a:off x="8353379" y="1220527"/>
            <a:ext cx="829952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4A9F58-E1A0-7863-ADA4-763D07E734C7}"/>
              </a:ext>
            </a:extLst>
          </p:cNvPr>
          <p:cNvSpPr txBox="1"/>
          <p:nvPr/>
        </p:nvSpPr>
        <p:spPr>
          <a:xfrm>
            <a:off x="8456121" y="2227626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명상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9AF90D4-E786-83DF-3E32-4AFE1FA64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6150">
            <a:off x="1258933" y="-462949"/>
            <a:ext cx="7586603" cy="56871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9312229-20DB-722E-1E7C-2E3B1AE7B0D0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(16)]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기본 패시브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명상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95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무는 기본 패시브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[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명상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]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을 통해 아이덴티티를 습득하고</a:t>
            </a:r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궁극기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[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빙의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]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를 사용하여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아이덴티티의 형상으로 변할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[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빙의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]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를 활용하여 비밀 지역 또는 강한 능력을 갖춘 감각의 악령을 무찌를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C4CA43-8948-86F3-5906-B766390C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58315" r="24936" b="32329"/>
          <a:stretch/>
        </p:blipFill>
        <p:spPr>
          <a:xfrm>
            <a:off x="4257743" y="4198125"/>
            <a:ext cx="3910029" cy="5486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602E70-553B-DB8D-B48C-BDCBF674F56D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4A9F58-E1A0-7863-ADA4-763D07E734C7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858E430-8167-7323-518F-F124DD11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372762"/>
            <a:ext cx="6028980" cy="4519527"/>
          </a:xfrm>
          <a:prstGeom prst="rect">
            <a:avLst/>
          </a:prstGeom>
        </p:spPr>
      </p:pic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351E9DA-8015-FD22-CECC-B0793E41109E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(17)]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08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성격의 아이덴티티로 빙의하여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속도가 비약적으로 빨라지며 도깨비 불 특수공격을 사용할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적에게 원거리에서 도깨비 불을 던져 강력한 데미지를 줄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C4CA43-8948-86F3-5906-B766390C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58315" r="24936" b="32329"/>
          <a:stretch/>
        </p:blipFill>
        <p:spPr>
          <a:xfrm>
            <a:off x="4257743" y="4198125"/>
            <a:ext cx="3910029" cy="54863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4A9F58-E1A0-7863-ADA4-763D07E734C7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858E430-8167-7323-518F-F124DD11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87" y="311280"/>
            <a:ext cx="6135688" cy="4599519"/>
          </a:xfrm>
          <a:prstGeom prst="rect">
            <a:avLst/>
          </a:prstGeom>
        </p:spPr>
      </p:pic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831363-9E4C-EC98-C6B1-1DB8048BBF7D}"/>
              </a:ext>
            </a:extLst>
          </p:cNvPr>
          <p:cNvSpPr txBox="1"/>
          <p:nvPr/>
        </p:nvSpPr>
        <p:spPr>
          <a:xfrm>
            <a:off x="8324484" y="2519139"/>
            <a:ext cx="100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속도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+ 20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특수능력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: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도깨비 불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17D645-337A-266E-8D66-99AF4925926D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31751F-C194-9D16-5E6D-D48992E7B8E4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(18)]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–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성격의 아이덴티티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6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취향의 아이덴티티로 빙의하여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좁은 거리를 통과할 수 있고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맹독 특수공격을 사용할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적에게 맹독 공격 시 맹독에 중독되어 지속적인 데미지를 입힐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771DED8-661D-C0F9-FEEC-DEEB74757B24}"/>
              </a:ext>
            </a:extLst>
          </p:cNvPr>
          <p:cNvGrpSpPr/>
          <p:nvPr/>
        </p:nvGrpSpPr>
        <p:grpSpPr>
          <a:xfrm>
            <a:off x="4252996" y="1463528"/>
            <a:ext cx="4038024" cy="3138842"/>
            <a:chOff x="3439461" y="1778749"/>
            <a:chExt cx="3910029" cy="299700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CC4CA43-8948-86F3-5906-B766390C4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0" t="58315" r="24936" b="32329"/>
            <a:stretch/>
          </p:blipFill>
          <p:spPr>
            <a:xfrm>
              <a:off x="3439461" y="4227122"/>
              <a:ext cx="3910029" cy="548633"/>
            </a:xfrm>
            <a:prstGeom prst="rect">
              <a:avLst/>
            </a:prstGeom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0BAA35-C500-9A25-8232-3E5E993A3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31" t="18134" r="29309" b="29201"/>
            <a:stretch/>
          </p:blipFill>
          <p:spPr>
            <a:xfrm>
              <a:off x="4084435" y="1778749"/>
              <a:ext cx="2683606" cy="284348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6F23269-8FCC-B016-D563-0F54E364B38F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FA391E-D87C-6C2F-81E3-D8766B8C76F0}"/>
              </a:ext>
            </a:extLst>
          </p:cNvPr>
          <p:cNvSpPr txBox="1"/>
          <p:nvPr/>
        </p:nvSpPr>
        <p:spPr>
          <a:xfrm>
            <a:off x="8324484" y="2519139"/>
            <a:ext cx="100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공격력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+ 20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특수능력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: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맹독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42C429-7C16-2C35-0CBC-6BDCF6444287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25EDBC-4D40-59E0-34F8-BD28665F9E88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(19)]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–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취향의 아이덴티티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417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가치의 아이덴티티로 빙의하여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비행이 가능하며 속도가 빨라지고 회오리 치기 특수공격을 사용할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 가까운 적에게 회오리를 날려 데미지를 주고 일정 거리를 넉백시킬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C4CA43-8948-86F3-5906-B766390C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58315" r="24936" b="32329"/>
          <a:stretch/>
        </p:blipFill>
        <p:spPr>
          <a:xfrm>
            <a:off x="4257743" y="4198125"/>
            <a:ext cx="3910029" cy="548633"/>
          </a:xfrm>
          <a:prstGeom prst="rect">
            <a:avLst/>
          </a:prstGeom>
        </p:spPr>
      </p:pic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7FB78BB-719C-9097-C797-F875EC626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" t="16841" r="18650" b="20612"/>
          <a:stretch/>
        </p:blipFill>
        <p:spPr>
          <a:xfrm>
            <a:off x="3735880" y="1476223"/>
            <a:ext cx="4323514" cy="26431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9832CA-29F1-047A-B95C-FA4089C9606E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132CC-ADDD-C720-0353-AC88D3889144}"/>
              </a:ext>
            </a:extLst>
          </p:cNvPr>
          <p:cNvSpPr txBox="1"/>
          <p:nvPr/>
        </p:nvSpPr>
        <p:spPr>
          <a:xfrm>
            <a:off x="8324484" y="2519139"/>
            <a:ext cx="100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속도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+ 10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비행 가능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특수능력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: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회오리 치기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C95205-3B48-C5B3-347A-C4B6F51F9023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176D9E-6B46-A814-0EA1-D30E6687911A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(20)]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–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가치의 아이덴티티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4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지능의 아이덴티티로 빙의하여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잠수가 가능하며 초음파 특수공격을 사용할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 적에게 초음파를 날려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3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스턴 상태에 걸리게 한다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9832CA-29F1-047A-B95C-FA4089C9606E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132CC-ADDD-C720-0353-AC88D3889144}"/>
              </a:ext>
            </a:extLst>
          </p:cNvPr>
          <p:cNvSpPr txBox="1"/>
          <p:nvPr/>
        </p:nvSpPr>
        <p:spPr>
          <a:xfrm>
            <a:off x="8324484" y="2519139"/>
            <a:ext cx="100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잠수 가능 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특수능력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: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초음파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C95205-3B48-C5B3-347A-C4B6F51F9023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96A640-0036-7727-43D7-5BDB0E8712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t="16065" r="35153" b="26543"/>
          <a:stretch/>
        </p:blipFill>
        <p:spPr>
          <a:xfrm>
            <a:off x="3735880" y="1354469"/>
            <a:ext cx="4148429" cy="33996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3DF5AF-14A6-2C1D-5AFE-105592040B43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(21)]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–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지능의 아이덴티티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61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CA1D7754-A794-4166-AFB5-8717136DD4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BCA78E-BC1E-4335-B10F-436ADBB76C26}"/>
              </a:ext>
            </a:extLst>
          </p:cNvPr>
          <p:cNvSpPr/>
          <p:nvPr/>
        </p:nvSpPr>
        <p:spPr>
          <a:xfrm>
            <a:off x="1467247" y="909634"/>
            <a:ext cx="9282503" cy="507240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E058D-5432-4C4C-BF9C-3B23A9334F33}"/>
              </a:ext>
            </a:extLst>
          </p:cNvPr>
          <p:cNvSpPr/>
          <p:nvPr/>
        </p:nvSpPr>
        <p:spPr>
          <a:xfrm>
            <a:off x="1450633" y="5904733"/>
            <a:ext cx="9269339" cy="64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FA29D4-EB55-48BB-AC2B-8D57A4BEC59A}"/>
              </a:ext>
            </a:extLst>
          </p:cNvPr>
          <p:cNvSpPr/>
          <p:nvPr/>
        </p:nvSpPr>
        <p:spPr>
          <a:xfrm>
            <a:off x="1450634" y="897604"/>
            <a:ext cx="9290732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0F067A-C94A-49A0-9E9D-8AC561EADF47}"/>
              </a:ext>
            </a:extLst>
          </p:cNvPr>
          <p:cNvSpPr/>
          <p:nvPr/>
        </p:nvSpPr>
        <p:spPr>
          <a:xfrm>
            <a:off x="1450634" y="909636"/>
            <a:ext cx="72000" cy="5059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F13B0-488A-47E7-97C3-02927C1F1FB3}"/>
              </a:ext>
            </a:extLst>
          </p:cNvPr>
          <p:cNvSpPr txBox="1"/>
          <p:nvPr/>
        </p:nvSpPr>
        <p:spPr>
          <a:xfrm>
            <a:off x="1906460" y="1658303"/>
            <a:ext cx="189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Ⅰ</a:t>
            </a:r>
            <a:r>
              <a:rPr lang="en-US" altLang="ko-KR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-</a:t>
            </a:r>
            <a:r>
              <a:rPr lang="ko-KR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컨셉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07FBC9B-AB38-46C2-B76E-722F10FBCDDC}"/>
              </a:ext>
            </a:extLst>
          </p:cNvPr>
          <p:cNvCxnSpPr>
            <a:cxnSpLocks/>
          </p:cNvCxnSpPr>
          <p:nvPr/>
        </p:nvCxnSpPr>
        <p:spPr>
          <a:xfrm>
            <a:off x="3880418" y="1658303"/>
            <a:ext cx="0" cy="33073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CA3DA1A-8BB5-4B82-A5E4-FE4D6E4E34AF}"/>
              </a:ext>
            </a:extLst>
          </p:cNvPr>
          <p:cNvGrpSpPr/>
          <p:nvPr/>
        </p:nvGrpSpPr>
        <p:grpSpPr>
          <a:xfrm>
            <a:off x="3993826" y="1658303"/>
            <a:ext cx="1900118" cy="2478236"/>
            <a:chOff x="1917400" y="1658303"/>
            <a:chExt cx="1900118" cy="247823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CAA428-0453-4ED4-BAA0-E0C00F98AD38}"/>
                </a:ext>
              </a:extLst>
            </p:cNvPr>
            <p:cNvSpPr txBox="1"/>
            <p:nvPr/>
          </p:nvSpPr>
          <p:spPr>
            <a:xfrm>
              <a:off x="1918868" y="1658303"/>
              <a:ext cx="1898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kern="0" spc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Hahmlet" pitchFamily="2" charset="-127"/>
                  <a:ea typeface="Hahmlet" pitchFamily="2" charset="-127"/>
                  <a:cs typeface="Hahmlet" pitchFamily="2" charset="-127"/>
                </a:rPr>
                <a:t>Ⅱ</a:t>
              </a:r>
              <a:r>
                <a:rPr lang="en-US" altLang="ko-KR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-</a:t>
              </a:r>
              <a:r>
                <a:rPr lang="ko-KR" altLang="en-US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 게임 소개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FE1AAF-61F3-4796-A78C-B4C202E7B842}"/>
                </a:ext>
              </a:extLst>
            </p:cNvPr>
            <p:cNvSpPr txBox="1"/>
            <p:nvPr/>
          </p:nvSpPr>
          <p:spPr>
            <a:xfrm>
              <a:off x="1917400" y="2442257"/>
              <a:ext cx="1521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1) </a:t>
              </a:r>
              <a:r>
                <a:rPr lang="ko-KR" altLang="en-US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장르 및 타겟 유저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6072EC-D879-43B3-BB29-27C1C958A3E1}"/>
                </a:ext>
              </a:extLst>
            </p:cNvPr>
            <p:cNvSpPr txBox="1"/>
            <p:nvPr/>
          </p:nvSpPr>
          <p:spPr>
            <a:xfrm>
              <a:off x="1917400" y="2993480"/>
              <a:ext cx="1898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2) </a:t>
              </a:r>
              <a:r>
                <a:rPr lang="ko-KR" altLang="en-US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기타 게임 정보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15CE32B-0E17-4F8C-B7AC-433107B14056}"/>
                </a:ext>
              </a:extLst>
            </p:cNvPr>
            <p:cNvSpPr txBox="1"/>
            <p:nvPr/>
          </p:nvSpPr>
          <p:spPr>
            <a:xfrm>
              <a:off x="1917400" y="3859540"/>
              <a:ext cx="1898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3) </a:t>
              </a:r>
              <a:r>
                <a:rPr lang="ko-KR" altLang="en-US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스토리 및 세계관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155A67-D90C-44DA-9AA7-CB66448D6779}"/>
                </a:ext>
              </a:extLst>
            </p:cNvPr>
            <p:cNvSpPr txBox="1"/>
            <p:nvPr/>
          </p:nvSpPr>
          <p:spPr>
            <a:xfrm>
              <a:off x="1917400" y="3241203"/>
              <a:ext cx="1898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>
                  <a:solidFill>
                    <a:schemeClr val="bg1">
                      <a:lumMod val="6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플렛폼 및 권장사양</a:t>
              </a:r>
              <a:endParaRPr lang="en-US" altLang="ko-KR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>
                  <a:solidFill>
                    <a:schemeClr val="bg1">
                      <a:lumMod val="6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이용가능 연령</a:t>
              </a:r>
            </a:p>
          </p:txBody>
        </p: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7A00C59-978B-4B33-8A5E-431ADDDB0D48}"/>
              </a:ext>
            </a:extLst>
          </p:cNvPr>
          <p:cNvCxnSpPr>
            <a:cxnSpLocks/>
          </p:cNvCxnSpPr>
          <p:nvPr/>
        </p:nvCxnSpPr>
        <p:spPr>
          <a:xfrm>
            <a:off x="5969252" y="1658303"/>
            <a:ext cx="0" cy="33073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717F667-497D-4137-BD7E-E1708FC74D58}"/>
              </a:ext>
            </a:extLst>
          </p:cNvPr>
          <p:cNvSpPr txBox="1"/>
          <p:nvPr/>
        </p:nvSpPr>
        <p:spPr>
          <a:xfrm>
            <a:off x="6084128" y="1658303"/>
            <a:ext cx="189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Ⅲ</a:t>
            </a:r>
            <a:r>
              <a:rPr lang="ko-KR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en-US" altLang="ko-KR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-</a:t>
            </a:r>
            <a:r>
              <a:rPr lang="ko-KR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인 게임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06DD69-C201-4E67-9E31-EB82521BA710}"/>
              </a:ext>
            </a:extLst>
          </p:cNvPr>
          <p:cNvSpPr txBox="1"/>
          <p:nvPr/>
        </p:nvSpPr>
        <p:spPr>
          <a:xfrm>
            <a:off x="6084128" y="2304517"/>
            <a:ext cx="152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1)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7B4A4C6-7D9C-4182-913D-4338469C0258}"/>
              </a:ext>
            </a:extLst>
          </p:cNvPr>
          <p:cNvSpPr txBox="1"/>
          <p:nvPr/>
        </p:nvSpPr>
        <p:spPr>
          <a:xfrm>
            <a:off x="6093679" y="3147840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2)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컨트롤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FF96B-4E45-4B8C-9DD9-AEF8D483F62B}"/>
              </a:ext>
            </a:extLst>
          </p:cNvPr>
          <p:cNvSpPr txBox="1"/>
          <p:nvPr/>
        </p:nvSpPr>
        <p:spPr>
          <a:xfrm>
            <a:off x="6095231" y="3720269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3)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카메라</a:t>
            </a: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9AB8349-067C-43B3-AF78-1CC68900AE17}"/>
              </a:ext>
            </a:extLst>
          </p:cNvPr>
          <p:cNvCxnSpPr>
            <a:cxnSpLocks/>
          </p:cNvCxnSpPr>
          <p:nvPr/>
        </p:nvCxnSpPr>
        <p:spPr>
          <a:xfrm>
            <a:off x="8058086" y="1658303"/>
            <a:ext cx="0" cy="33073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D6CB86F-6770-4229-902B-8BAC9BC5B6DC}"/>
              </a:ext>
            </a:extLst>
          </p:cNvPr>
          <p:cNvSpPr txBox="1"/>
          <p:nvPr/>
        </p:nvSpPr>
        <p:spPr>
          <a:xfrm>
            <a:off x="8172962" y="1658303"/>
            <a:ext cx="211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Ⅳ</a:t>
            </a:r>
            <a:r>
              <a:rPr lang="ko-KR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en-US" altLang="ko-KR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– </a:t>
            </a:r>
            <a:r>
              <a:rPr lang="ko-KR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계획 및 코멘트 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E9D611F-CF84-482D-ADF8-E8F81575CAC3}"/>
              </a:ext>
            </a:extLst>
          </p:cNvPr>
          <p:cNvSpPr txBox="1"/>
          <p:nvPr/>
        </p:nvSpPr>
        <p:spPr>
          <a:xfrm>
            <a:off x="8171492" y="2192832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1)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차후 기획서 계획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2EB1BC-DB97-420C-AA9E-E61B065CD5F4}"/>
              </a:ext>
            </a:extLst>
          </p:cNvPr>
          <p:cNvSpPr txBox="1"/>
          <p:nvPr/>
        </p:nvSpPr>
        <p:spPr>
          <a:xfrm>
            <a:off x="8171492" y="4296088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3)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후기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FD7FD6C-C516-40AF-8D11-6B754AE9F511}"/>
              </a:ext>
            </a:extLst>
          </p:cNvPr>
          <p:cNvSpPr txBox="1"/>
          <p:nvPr/>
        </p:nvSpPr>
        <p:spPr>
          <a:xfrm>
            <a:off x="8179057" y="4850339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4)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참고 문헌 및 자체 제작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FB956C-7562-4567-9AC4-3B6AFFBA43DC}"/>
              </a:ext>
            </a:extLst>
          </p:cNvPr>
          <p:cNvSpPr txBox="1"/>
          <p:nvPr/>
        </p:nvSpPr>
        <p:spPr>
          <a:xfrm>
            <a:off x="1710235" y="1141289"/>
            <a:ext cx="1898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Hahmlet ExtraLight" pitchFamily="2" charset="-127"/>
              </a:rPr>
              <a:t>DETAIL CONTENTS</a:t>
            </a:r>
            <a:endParaRPr lang="ko-KR" altLang="en-US" sz="1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Hahmlet ExtraLight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351A58-860F-4889-8834-94310F64E283}"/>
              </a:ext>
            </a:extLst>
          </p:cNvPr>
          <p:cNvSpPr txBox="1"/>
          <p:nvPr/>
        </p:nvSpPr>
        <p:spPr>
          <a:xfrm>
            <a:off x="1904992" y="2785157"/>
            <a:ext cx="152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1)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게임 컨셉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90D3C3-E2AF-4B39-A8FB-3F133E9F6B2D}"/>
              </a:ext>
            </a:extLst>
          </p:cNvPr>
          <p:cNvSpPr txBox="1"/>
          <p:nvPr/>
        </p:nvSpPr>
        <p:spPr>
          <a:xfrm>
            <a:off x="1904992" y="3372195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2)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기획 의도 및 모티브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27FC07-5D82-422C-B8B6-EE4DE369CE24}"/>
              </a:ext>
            </a:extLst>
          </p:cNvPr>
          <p:cNvSpPr txBox="1"/>
          <p:nvPr/>
        </p:nvSpPr>
        <p:spPr>
          <a:xfrm>
            <a:off x="1904992" y="3959233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3) BEST</a:t>
            </a:r>
            <a:endParaRPr lang="ko-KR" altLang="en-US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30B3C7-DB45-4252-ADF2-2D4B3C81FBCA}"/>
              </a:ext>
            </a:extLst>
          </p:cNvPr>
          <p:cNvSpPr txBox="1"/>
          <p:nvPr/>
        </p:nvSpPr>
        <p:spPr>
          <a:xfrm>
            <a:off x="3986258" y="4116752"/>
            <a:ext cx="1898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스토리 세계관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이데아의 파편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메인 케릭터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일반 몬스터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보스 몬스터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AE2DB7-9D8D-488E-9EEB-93E67DB9EE87}"/>
              </a:ext>
            </a:extLst>
          </p:cNvPr>
          <p:cNvSpPr txBox="1"/>
          <p:nvPr/>
        </p:nvSpPr>
        <p:spPr>
          <a:xfrm>
            <a:off x="6084127" y="2588115"/>
            <a:ext cx="1898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스킬 및 패시브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아이템 장비 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EC43BC-C5D7-45AE-B651-5AEFDA2A9391}"/>
              </a:ext>
            </a:extLst>
          </p:cNvPr>
          <p:cNvSpPr txBox="1"/>
          <p:nvPr/>
        </p:nvSpPr>
        <p:spPr>
          <a:xfrm>
            <a:off x="8174127" y="2496525"/>
            <a:ext cx="21128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경험치 시스템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커맨드 및 특정 모션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NPC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와의 커뮤니케이션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최종 보스 추가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관념을 넘어 꿈의 세계관 확장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퀘스트 진행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아이템 특성 추가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B4906C6-AABB-47BB-85DB-ED6FD5941925}"/>
              </a:ext>
            </a:extLst>
          </p:cNvPr>
          <p:cNvSpPr/>
          <p:nvPr/>
        </p:nvSpPr>
        <p:spPr>
          <a:xfrm>
            <a:off x="10684895" y="897140"/>
            <a:ext cx="72000" cy="50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3EF077-96E7-4097-8095-356256D41688}"/>
              </a:ext>
            </a:extLst>
          </p:cNvPr>
          <p:cNvSpPr txBox="1"/>
          <p:nvPr/>
        </p:nvSpPr>
        <p:spPr>
          <a:xfrm>
            <a:off x="8179057" y="5389504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부록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1808A20-DB03-4F2B-87C5-1AE76576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F67047-1F83-1AB5-5721-04520FF17616}"/>
              </a:ext>
            </a:extLst>
          </p:cNvPr>
          <p:cNvSpPr txBox="1"/>
          <p:nvPr/>
        </p:nvSpPr>
        <p:spPr>
          <a:xfrm>
            <a:off x="8179057" y="3759359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2)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코멘트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289349-062D-CFB3-DD66-3AF34834E8DD}"/>
              </a:ext>
            </a:extLst>
          </p:cNvPr>
          <p:cNvSpPr txBox="1"/>
          <p:nvPr/>
        </p:nvSpPr>
        <p:spPr>
          <a:xfrm>
            <a:off x="6093415" y="4306425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4) </a:t>
            </a:r>
            <a:r>
              <a:rPr lang="en-US" altLang="ko-KR" sz="1200">
                <a:solidFill>
                  <a:srgbClr val="FF0000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[</a:t>
            </a:r>
            <a:r>
              <a:rPr lang="ko-KR" altLang="en-US" sz="1200">
                <a:solidFill>
                  <a:srgbClr val="FF0000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추가</a:t>
            </a:r>
            <a:r>
              <a:rPr lang="en-US" altLang="ko-KR" sz="1200">
                <a:solidFill>
                  <a:srgbClr val="FF0000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]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맵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3EAD26-C909-DA17-D30D-F0B7CFCB91C8}"/>
              </a:ext>
            </a:extLst>
          </p:cNvPr>
          <p:cNvSpPr txBox="1"/>
          <p:nvPr/>
        </p:nvSpPr>
        <p:spPr>
          <a:xfrm>
            <a:off x="6108498" y="4811916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</a:p>
        </p:txBody>
      </p:sp>
    </p:spTree>
    <p:extLst>
      <p:ext uri="{BB962C8B-B14F-4D97-AF65-F5344CB8AC3E}">
        <p14:creationId xmlns:p14="http://schemas.microsoft.com/office/powerpoint/2010/main" val="19873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육체의 아이덴티티로 빙의하여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속도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공격력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방어력이 비약적으로 상승한다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자신에게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보호막을 지니게 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강력한 괴력으로 길을 막는 요소를 모두 부실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9832CA-29F1-047A-B95C-FA4089C9606E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132CC-ADDD-C720-0353-AC88D3889144}"/>
              </a:ext>
            </a:extLst>
          </p:cNvPr>
          <p:cNvSpPr txBox="1"/>
          <p:nvPr/>
        </p:nvSpPr>
        <p:spPr>
          <a:xfrm>
            <a:off x="8324484" y="2519139"/>
            <a:ext cx="1006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속도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+ 20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공격력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+ 20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방어력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+ 20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특수능력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: 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보호막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괴력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C95205-3B48-C5B3-347A-C4B6F51F9023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6589B7-04C3-0834-70C1-4847B413CD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5" t="36733" r="4386" b="3882"/>
          <a:stretch/>
        </p:blipFill>
        <p:spPr>
          <a:xfrm rot="21424678">
            <a:off x="3237153" y="1368232"/>
            <a:ext cx="4774711" cy="34311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4354C2-8A99-5518-9520-457AEF7A388D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(22)]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–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육체의 아이덴티티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95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534132"/>
            <a:ext cx="1114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각각의 아이덴티티로 빙의하면 맵 곳곳에 펼쳐진 함정과 보물을 찾을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28" name="텍스트 개체 틀 21">
            <a:extLst>
              <a:ext uri="{FF2B5EF4-FFF2-40B4-BE49-F238E27FC236}">
                <a16:creationId xmlns:a16="http://schemas.microsoft.com/office/drawing/2014/main" id="{0FD707E7-DF6A-1F76-692B-32646C776BE4}"/>
              </a:ext>
            </a:extLst>
          </p:cNvPr>
          <p:cNvSpPr txBox="1">
            <a:spLocks/>
          </p:cNvSpPr>
          <p:nvPr/>
        </p:nvSpPr>
        <p:spPr>
          <a:xfrm>
            <a:off x="2768600" y="1116453"/>
            <a:ext cx="6654801" cy="3993544"/>
          </a:xfrm>
          <a:prstGeom prst="roundRect">
            <a:avLst>
              <a:gd name="adj" fmla="val 802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9D6A448-76AE-8521-38B2-8A141A18C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24"/>
          <a:stretch/>
        </p:blipFill>
        <p:spPr>
          <a:xfrm>
            <a:off x="2797515" y="1474286"/>
            <a:ext cx="6635410" cy="36448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8C9C4D-0C53-A3F5-BB0D-F093E946DD16}"/>
              </a:ext>
            </a:extLst>
          </p:cNvPr>
          <p:cNvSpPr txBox="1"/>
          <p:nvPr/>
        </p:nvSpPr>
        <p:spPr>
          <a:xfrm>
            <a:off x="2921001" y="1231207"/>
            <a:ext cx="1584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스킬 맵 활용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40CE6-068B-4E28-B1F8-DA60C40FC133}"/>
              </a:ext>
            </a:extLst>
          </p:cNvPr>
          <p:cNvSpPr txBox="1"/>
          <p:nvPr/>
        </p:nvSpPr>
        <p:spPr>
          <a:xfrm>
            <a:off x="4538739" y="517624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(23)]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 스킬을 활용한 맵 활용 플레이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822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900F4E5-4B38-846F-F382-ECD400E7F8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6F1B5F3-F00D-495A-C40D-CD2F2A90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9691" r="35535" b="34044"/>
          <a:stretch/>
        </p:blipFill>
        <p:spPr>
          <a:xfrm>
            <a:off x="2166671" y="924469"/>
            <a:ext cx="2335076" cy="27482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472B5-20FC-37B8-767A-01B530A6D446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무의 아이템 장비 모습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6" name="텍스트 개체 틀 21">
            <a:extLst>
              <a:ext uri="{FF2B5EF4-FFF2-40B4-BE49-F238E27FC236}">
                <a16:creationId xmlns:a16="http://schemas.microsoft.com/office/drawing/2014/main" id="{F94ED4ED-D783-A340-A9D6-650EEDD1E2B2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F9C8B12C-B96E-6096-120F-48CDCDBE3E3E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D29A6FC-6E7F-C96D-9F47-8366D5ADAF3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42D9D23-7A2A-8D46-7202-17F530D52A39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AD41F-0FEF-27D3-B083-3D8C2BA306EE}"/>
              </a:ext>
            </a:extLst>
          </p:cNvPr>
          <p:cNvSpPr txBox="1"/>
          <p:nvPr/>
        </p:nvSpPr>
        <p:spPr>
          <a:xfrm>
            <a:off x="519017" y="4863931"/>
            <a:ext cx="11146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무는 탐험과 발견을 통해 다양한 무기와 방어구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장비를 발견할 수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넓은 맵 곳곳에 숨어 있는 아이템과 무기를 활용하여 기본 공격뿐만 아니라 새로운 공격 능력을 획득할 수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예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폭탄 장비는 폭탄을 이용하여 공격을 할 수 있고 통신 장비는 잠깐동안 맵 전체를 확인할 수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29" name="슬라이드 번호 개체 틀 5">
            <a:extLst>
              <a:ext uri="{FF2B5EF4-FFF2-40B4-BE49-F238E27FC236}">
                <a16:creationId xmlns:a16="http://schemas.microsoft.com/office/drawing/2014/main" id="{E6DF190C-8755-47F0-1838-5815C237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32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C9D4B6-737A-F6D7-C5B4-99FE769BC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703" r="25845" b="50000"/>
          <a:stretch/>
        </p:blipFill>
        <p:spPr>
          <a:xfrm flipH="1">
            <a:off x="4955044" y="960034"/>
            <a:ext cx="2933646" cy="2849348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6BCE016F-D052-68B5-90EB-0FABCF60D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6723" r="24425" b="32576"/>
          <a:stretch/>
        </p:blipFill>
        <p:spPr>
          <a:xfrm>
            <a:off x="7774174" y="373568"/>
            <a:ext cx="3071446" cy="31667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880E40-3AA6-65D4-1758-AE9BA0B259CB}"/>
              </a:ext>
            </a:extLst>
          </p:cNvPr>
          <p:cNvSpPr txBox="1"/>
          <p:nvPr/>
        </p:nvSpPr>
        <p:spPr>
          <a:xfrm>
            <a:off x="8719778" y="3672755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(24) -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폭탄 장비 착용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B5E24-734F-958C-5944-6244352F008D}"/>
              </a:ext>
            </a:extLst>
          </p:cNvPr>
          <p:cNvSpPr txBox="1"/>
          <p:nvPr/>
        </p:nvSpPr>
        <p:spPr>
          <a:xfrm>
            <a:off x="8872615" y="3866137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(25) -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중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잡념 수집기 장비 착용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148410-1B6B-E0F2-8103-172CC780D58D}"/>
              </a:ext>
            </a:extLst>
          </p:cNvPr>
          <p:cNvSpPr txBox="1"/>
          <p:nvPr/>
        </p:nvSpPr>
        <p:spPr>
          <a:xfrm>
            <a:off x="8713032" y="4065523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(26) -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우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통신 장비 착용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123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컨트롤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324582"/>
            <a:ext cx="1114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PlayStation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의 게임으로써 듀얼쇼크를 사용하며 키 조작 방법은 다음과 같다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22772D-925A-1D8A-867F-CA096D31082D}"/>
              </a:ext>
            </a:extLst>
          </p:cNvPr>
          <p:cNvGrpSpPr/>
          <p:nvPr/>
        </p:nvGrpSpPr>
        <p:grpSpPr>
          <a:xfrm>
            <a:off x="2394205" y="742769"/>
            <a:ext cx="7403572" cy="4148152"/>
            <a:chOff x="2394205" y="742769"/>
            <a:chExt cx="7403572" cy="4148152"/>
          </a:xfrm>
        </p:grpSpPr>
        <p:sp>
          <p:nvSpPr>
            <p:cNvPr id="30" name="텍스트 개체 틀 21">
              <a:extLst>
                <a:ext uri="{FF2B5EF4-FFF2-40B4-BE49-F238E27FC236}">
                  <a16:creationId xmlns:a16="http://schemas.microsoft.com/office/drawing/2014/main" id="{B638ABC3-DCD0-B697-DD25-F3D98AD6CC1D}"/>
                </a:ext>
              </a:extLst>
            </p:cNvPr>
            <p:cNvSpPr txBox="1">
              <a:spLocks/>
            </p:cNvSpPr>
            <p:nvPr/>
          </p:nvSpPr>
          <p:spPr>
            <a:xfrm>
              <a:off x="2768600" y="1093286"/>
              <a:ext cx="6654801" cy="3797635"/>
            </a:xfrm>
            <a:prstGeom prst="roundRect">
              <a:avLst>
                <a:gd name="adj" fmla="val 8026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2700000" sx="106000" sy="106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C95205-3B48-C5B3-347A-C4B6F51F9023}"/>
                </a:ext>
              </a:extLst>
            </p:cNvPr>
            <p:cNvSpPr txBox="1"/>
            <p:nvPr/>
          </p:nvSpPr>
          <p:spPr>
            <a:xfrm>
              <a:off x="2895911" y="1263473"/>
              <a:ext cx="1438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듀얼쇼크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85399-1A36-C6A7-AB4D-0073FA21A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029"/>
            <a:stretch/>
          </p:blipFill>
          <p:spPr>
            <a:xfrm>
              <a:off x="2394205" y="742769"/>
              <a:ext cx="7403572" cy="377237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3B564C4-053E-DCE6-ED3F-F11CCFA2F972}"/>
              </a:ext>
            </a:extLst>
          </p:cNvPr>
          <p:cNvSpPr txBox="1"/>
          <p:nvPr/>
        </p:nvSpPr>
        <p:spPr>
          <a:xfrm>
            <a:off x="4436298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(27)]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듀얼 쇼크 컨트롤 조작키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879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카메라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305532"/>
            <a:ext cx="11146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2.5D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의 횡스크롤 게임으로 메인 게임으로 위의 그림과 같이 맵의 전체적인 부분을 볼 수 있으며</a:t>
            </a:r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카메라가 메인 캐릭터를 따라다니며 만약 맵 전체의 끝에 도달 시 카메라는 정지한다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이데아의 파편 획득 시 약간의 진동과 이데아의 파편 확대 효과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궁극기 사용 시 시야 범위가 넓어짐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51182BF-A399-AF8D-20DB-88191AE2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" r="1125" b="833"/>
          <a:stretch>
            <a:fillRect/>
          </a:stretch>
        </p:blipFill>
        <p:spPr bwMode="auto">
          <a:xfrm>
            <a:off x="2768600" y="1092597"/>
            <a:ext cx="6654801" cy="3797635"/>
          </a:xfrm>
          <a:custGeom>
            <a:avLst/>
            <a:gdLst>
              <a:gd name="connsiteX0" fmla="*/ 304798 w 6654801"/>
              <a:gd name="connsiteY0" fmla="*/ 0 h 3797635"/>
              <a:gd name="connsiteX1" fmla="*/ 6350003 w 6654801"/>
              <a:gd name="connsiteY1" fmla="*/ 0 h 3797635"/>
              <a:gd name="connsiteX2" fmla="*/ 6654801 w 6654801"/>
              <a:gd name="connsiteY2" fmla="*/ 304798 h 3797635"/>
              <a:gd name="connsiteX3" fmla="*/ 6654801 w 6654801"/>
              <a:gd name="connsiteY3" fmla="*/ 3492837 h 3797635"/>
              <a:gd name="connsiteX4" fmla="*/ 6350003 w 6654801"/>
              <a:gd name="connsiteY4" fmla="*/ 3797635 h 3797635"/>
              <a:gd name="connsiteX5" fmla="*/ 304798 w 6654801"/>
              <a:gd name="connsiteY5" fmla="*/ 3797635 h 3797635"/>
              <a:gd name="connsiteX6" fmla="*/ 0 w 6654801"/>
              <a:gd name="connsiteY6" fmla="*/ 3492837 h 3797635"/>
              <a:gd name="connsiteX7" fmla="*/ 0 w 6654801"/>
              <a:gd name="connsiteY7" fmla="*/ 304798 h 3797635"/>
              <a:gd name="connsiteX8" fmla="*/ 304798 w 6654801"/>
              <a:gd name="connsiteY8" fmla="*/ 0 h 379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4801" h="3797635">
                <a:moveTo>
                  <a:pt x="304798" y="0"/>
                </a:moveTo>
                <a:lnTo>
                  <a:pt x="6350003" y="0"/>
                </a:lnTo>
                <a:cubicBezTo>
                  <a:pt x="6518338" y="0"/>
                  <a:pt x="6654801" y="136463"/>
                  <a:pt x="6654801" y="304798"/>
                </a:cubicBezTo>
                <a:lnTo>
                  <a:pt x="6654801" y="3492837"/>
                </a:lnTo>
                <a:cubicBezTo>
                  <a:pt x="6654801" y="3661172"/>
                  <a:pt x="6518338" y="3797635"/>
                  <a:pt x="6350003" y="3797635"/>
                </a:cubicBezTo>
                <a:lnTo>
                  <a:pt x="304798" y="3797635"/>
                </a:lnTo>
                <a:cubicBezTo>
                  <a:pt x="136463" y="3797635"/>
                  <a:pt x="0" y="3661172"/>
                  <a:pt x="0" y="3492837"/>
                </a:cubicBezTo>
                <a:lnTo>
                  <a:pt x="0" y="304798"/>
                </a:lnTo>
                <a:cubicBezTo>
                  <a:pt x="0" y="136463"/>
                  <a:pt x="136463" y="0"/>
                  <a:pt x="30479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CF006B-DC23-82CD-A0F9-0802930D0F71}"/>
              </a:ext>
            </a:extLst>
          </p:cNvPr>
          <p:cNvSpPr txBox="1"/>
          <p:nvPr/>
        </p:nvSpPr>
        <p:spPr>
          <a:xfrm>
            <a:off x="4436298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(28)]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카메라 시점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68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전체 맵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198C0A-AFB4-B989-7533-9529CA1455FA}"/>
              </a:ext>
            </a:extLst>
          </p:cNvPr>
          <p:cNvSpPr txBox="1"/>
          <p:nvPr/>
        </p:nvSpPr>
        <p:spPr>
          <a:xfrm>
            <a:off x="725443" y="5407323"/>
            <a:ext cx="11146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전체 스테이지는 총 다섯개의 메인 맵으로 구성되어 있으며</a:t>
            </a:r>
            <a:r>
              <a:rPr lang="en-US" altLang="ko-KR" sz="14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세부적인 맵이 존재한다</a:t>
            </a:r>
            <a:r>
              <a:rPr lang="en-US" altLang="ko-KR" sz="14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각각 아이덴티티들과 중간 보스인 감각의 악령이 도사리고 있다</a:t>
            </a:r>
            <a:r>
              <a:rPr lang="en-US" altLang="ko-KR" sz="14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5</a:t>
            </a:r>
            <a:r>
              <a:rPr lang="ko-KR" altLang="en-US" sz="14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개의 이데아의 파편을 획득해야 보스로 가는 문이 열린다</a:t>
            </a:r>
            <a:r>
              <a:rPr lang="en-US" altLang="ko-KR" sz="14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F25C04-9876-0B09-B9B7-BD6119D400D9}"/>
              </a:ext>
            </a:extLst>
          </p:cNvPr>
          <p:cNvSpPr txBox="1"/>
          <p:nvPr/>
        </p:nvSpPr>
        <p:spPr>
          <a:xfrm>
            <a:off x="2270290" y="4934336"/>
            <a:ext cx="37136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(29)]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대표 메트로 배니아 게임 할로우 나이트의 전체 맵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58371F1-57D6-6B70-4514-52D8A449BD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/>
          <a:stretch/>
        </p:blipFill>
        <p:spPr>
          <a:xfrm>
            <a:off x="1711271" y="1344044"/>
            <a:ext cx="4610226" cy="34826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2B75E0-2DE2-6AE9-7DC5-2A81AFD97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3" y="1344044"/>
            <a:ext cx="4610226" cy="34826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05EE88-DC8F-E159-2E9E-0F39B734FEB4}"/>
              </a:ext>
            </a:extLst>
          </p:cNvPr>
          <p:cNvSpPr txBox="1"/>
          <p:nvPr/>
        </p:nvSpPr>
        <p:spPr>
          <a:xfrm>
            <a:off x="6904325" y="4934336"/>
            <a:ext cx="37136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(30)]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더 시커 전체 스테이지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–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전체 맵 형식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02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맵 컨셉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870482-C0DA-CF3D-33AE-CB5DAEBB4D96}"/>
              </a:ext>
            </a:extLst>
          </p:cNvPr>
          <p:cNvSpPr txBox="1"/>
          <p:nvPr/>
        </p:nvSpPr>
        <p:spPr>
          <a:xfrm>
            <a:off x="7258958" y="3815084"/>
            <a:ext cx="469027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시커의 첫 스테이지로 청각의 악령과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잡념의 </a:t>
            </a:r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집합체가 주둔하는 서식지이다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맵 곳곳에 용암으로 인해 벽면이 녹아내려 머리 위로 떨어지기 때문에 빠르게 피하며 지나가야 한다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성격의 아이덴티티로 변해 빠른 속도로 용암 덩어리를 피할 수 있다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833D-F05A-481F-5F4D-FA99DC63FEF3}"/>
              </a:ext>
            </a:extLst>
          </p:cNvPr>
          <p:cNvSpPr txBox="1"/>
          <p:nvPr/>
        </p:nvSpPr>
        <p:spPr>
          <a:xfrm>
            <a:off x="7272147" y="3119431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불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고요의 화산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</a:p>
        </p:txBody>
      </p:sp>
      <p:pic>
        <p:nvPicPr>
          <p:cNvPr id="20" name="그림 19" descr="폐광(메이플스토리) - 나무위키">
            <a:extLst>
              <a:ext uri="{FF2B5EF4-FFF2-40B4-BE49-F238E27FC236}">
                <a16:creationId xmlns:a16="http://schemas.microsoft.com/office/drawing/2014/main" id="{B88488D0-57C3-2D92-0E1B-721AE41D5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238" r="21982" b="238"/>
          <a:stretch/>
        </p:blipFill>
        <p:spPr bwMode="auto">
          <a:xfrm>
            <a:off x="1844424" y="949086"/>
            <a:ext cx="4959828" cy="4959828"/>
          </a:xfrm>
          <a:custGeom>
            <a:avLst/>
            <a:gdLst>
              <a:gd name="connsiteX0" fmla="*/ 482426 w 4761411"/>
              <a:gd name="connsiteY0" fmla="*/ 0 h 4761411"/>
              <a:gd name="connsiteX1" fmla="*/ 4278985 w 4761411"/>
              <a:gd name="connsiteY1" fmla="*/ 0 h 4761411"/>
              <a:gd name="connsiteX2" fmla="*/ 4761411 w 4761411"/>
              <a:gd name="connsiteY2" fmla="*/ 482426 h 4761411"/>
              <a:gd name="connsiteX3" fmla="*/ 4761411 w 4761411"/>
              <a:gd name="connsiteY3" fmla="*/ 4278985 h 4761411"/>
              <a:gd name="connsiteX4" fmla="*/ 4278985 w 4761411"/>
              <a:gd name="connsiteY4" fmla="*/ 4761411 h 4761411"/>
              <a:gd name="connsiteX5" fmla="*/ 482426 w 4761411"/>
              <a:gd name="connsiteY5" fmla="*/ 4761411 h 4761411"/>
              <a:gd name="connsiteX6" fmla="*/ 0 w 4761411"/>
              <a:gd name="connsiteY6" fmla="*/ 4278985 h 4761411"/>
              <a:gd name="connsiteX7" fmla="*/ 0 w 4761411"/>
              <a:gd name="connsiteY7" fmla="*/ 482426 h 4761411"/>
              <a:gd name="connsiteX8" fmla="*/ 482426 w 4761411"/>
              <a:gd name="connsiteY8" fmla="*/ 0 h 476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1411" h="4761411">
                <a:moveTo>
                  <a:pt x="482426" y="0"/>
                </a:moveTo>
                <a:lnTo>
                  <a:pt x="4278985" y="0"/>
                </a:lnTo>
                <a:cubicBezTo>
                  <a:pt x="4545422" y="0"/>
                  <a:pt x="4761411" y="215989"/>
                  <a:pt x="4761411" y="482426"/>
                </a:cubicBezTo>
                <a:lnTo>
                  <a:pt x="4761411" y="4278985"/>
                </a:lnTo>
                <a:cubicBezTo>
                  <a:pt x="4761411" y="4545422"/>
                  <a:pt x="4545422" y="4761411"/>
                  <a:pt x="4278985" y="4761411"/>
                </a:cubicBezTo>
                <a:lnTo>
                  <a:pt x="482426" y="4761411"/>
                </a:lnTo>
                <a:cubicBezTo>
                  <a:pt x="215989" y="4761411"/>
                  <a:pt x="0" y="4545422"/>
                  <a:pt x="0" y="4278985"/>
                </a:cubicBezTo>
                <a:lnTo>
                  <a:pt x="0" y="482426"/>
                </a:lnTo>
                <a:cubicBezTo>
                  <a:pt x="0" y="215989"/>
                  <a:pt x="215989" y="0"/>
                  <a:pt x="48242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텍스트 개체 틀 21">
            <a:extLst>
              <a:ext uri="{FF2B5EF4-FFF2-40B4-BE49-F238E27FC236}">
                <a16:creationId xmlns:a16="http://schemas.microsoft.com/office/drawing/2014/main" id="{F5F2F717-4E18-21FA-E3B4-2EB7585372D8}"/>
              </a:ext>
            </a:extLst>
          </p:cNvPr>
          <p:cNvSpPr txBox="1">
            <a:spLocks/>
          </p:cNvSpPr>
          <p:nvPr/>
        </p:nvSpPr>
        <p:spPr>
          <a:xfrm>
            <a:off x="7597517" y="968136"/>
            <a:ext cx="3871078" cy="1646122"/>
          </a:xfrm>
          <a:prstGeom prst="roundRect">
            <a:avLst>
              <a:gd name="adj" fmla="val 14617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3A09D612-4187-CEAC-0EBE-F348B287BE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0" t="14329" r="13866"/>
          <a:stretch/>
        </p:blipFill>
        <p:spPr>
          <a:xfrm>
            <a:off x="9484375" y="949086"/>
            <a:ext cx="1744421" cy="164612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67B419E-1377-946A-BFBC-DF50C02D9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56" y="1067107"/>
            <a:ext cx="2174757" cy="1448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7DBD3-5F31-BD73-95F3-1B3929DC5A12}"/>
              </a:ext>
            </a:extLst>
          </p:cNvPr>
          <p:cNvSpPr txBox="1"/>
          <p:nvPr/>
        </p:nvSpPr>
        <p:spPr>
          <a:xfrm>
            <a:off x="3535667" y="5960821"/>
            <a:ext cx="16230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(30)]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폐광 맵</a:t>
            </a:r>
          </a:p>
        </p:txBody>
      </p:sp>
    </p:spTree>
    <p:extLst>
      <p:ext uri="{BB962C8B-B14F-4D97-AF65-F5344CB8AC3E}">
        <p14:creationId xmlns:p14="http://schemas.microsoft.com/office/powerpoint/2010/main" val="2559239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맵 컨셉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5CF993-AB9F-2801-EF8E-F0E495216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2" t="289" r="30272" b="3339"/>
          <a:stretch>
            <a:fillRect/>
          </a:stretch>
        </p:blipFill>
        <p:spPr>
          <a:xfrm>
            <a:off x="1844424" y="949086"/>
            <a:ext cx="4959828" cy="4959828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  <p:sp>
        <p:nvSpPr>
          <p:cNvPr id="32" name="텍스트 개체 틀 21">
            <a:extLst>
              <a:ext uri="{FF2B5EF4-FFF2-40B4-BE49-F238E27FC236}">
                <a16:creationId xmlns:a16="http://schemas.microsoft.com/office/drawing/2014/main" id="{0D5E134E-F41B-0AFC-5BE8-DD76492F391C}"/>
              </a:ext>
            </a:extLst>
          </p:cNvPr>
          <p:cNvSpPr txBox="1">
            <a:spLocks/>
          </p:cNvSpPr>
          <p:nvPr/>
        </p:nvSpPr>
        <p:spPr>
          <a:xfrm>
            <a:off x="7597517" y="968136"/>
            <a:ext cx="3871078" cy="1646122"/>
          </a:xfrm>
          <a:prstGeom prst="roundRect">
            <a:avLst>
              <a:gd name="adj" fmla="val 14617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723B2D7-F450-9626-9007-38C9F587CF08}"/>
              </a:ext>
            </a:extLst>
          </p:cNvPr>
          <p:cNvGrpSpPr/>
          <p:nvPr/>
        </p:nvGrpSpPr>
        <p:grpSpPr>
          <a:xfrm>
            <a:off x="9291231" y="1098956"/>
            <a:ext cx="1932343" cy="1502051"/>
            <a:chOff x="3439461" y="1778749"/>
            <a:chExt cx="3910029" cy="299700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6154EE9-281C-3C97-8806-0B56E1A03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0" t="58315" r="24936" b="32329"/>
            <a:stretch/>
          </p:blipFill>
          <p:spPr>
            <a:xfrm>
              <a:off x="3439461" y="4227122"/>
              <a:ext cx="3910029" cy="548633"/>
            </a:xfrm>
            <a:prstGeom prst="rect">
              <a:avLst/>
            </a:prstGeom>
          </p:spPr>
        </p:pic>
        <p:pic>
          <p:nvPicPr>
            <p:cNvPr id="25" name="그림 2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6AD120E-A68E-CF34-E64F-9AF2391239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31" t="18134" r="29309" b="29201"/>
            <a:stretch/>
          </p:blipFill>
          <p:spPr>
            <a:xfrm>
              <a:off x="4084435" y="1778749"/>
              <a:ext cx="2683606" cy="2843488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067FD0B3-80FB-57CC-565F-98033757A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430" y="877092"/>
            <a:ext cx="2559143" cy="1918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3CFCF7B-03C9-C5D4-D8A8-6E72AFB01541}"/>
              </a:ext>
            </a:extLst>
          </p:cNvPr>
          <p:cNvSpPr txBox="1"/>
          <p:nvPr/>
        </p:nvSpPr>
        <p:spPr>
          <a:xfrm>
            <a:off x="7272147" y="3119431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독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촉각의 늪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77FA93-E2C3-A576-8406-D706981F6300}"/>
              </a:ext>
            </a:extLst>
          </p:cNvPr>
          <p:cNvSpPr txBox="1"/>
          <p:nvPr/>
        </p:nvSpPr>
        <p:spPr>
          <a:xfrm>
            <a:off x="7258958" y="3815084"/>
            <a:ext cx="469027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시커의 두 번째 스테이지로 촉각의 악령과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잡념의 </a:t>
            </a:r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집합체가 주둔하는 서식지이다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맵 곳곳에 끈적하고 독성이 있는 액체가 흐른다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공기 중의 독성으로 인해 초당 피해를 입게 되는데       취향의 아이덴티티로 변하면 독성에 면역이 생긴다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EE9A24-CE61-FCF5-DBF7-C58362EEACE6}"/>
              </a:ext>
            </a:extLst>
          </p:cNvPr>
          <p:cNvSpPr txBox="1"/>
          <p:nvPr/>
        </p:nvSpPr>
        <p:spPr>
          <a:xfrm>
            <a:off x="3238481" y="5961278"/>
            <a:ext cx="2202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(31)]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보스 검은마법사 맵</a:t>
            </a:r>
          </a:p>
        </p:txBody>
      </p:sp>
    </p:spTree>
    <p:extLst>
      <p:ext uri="{BB962C8B-B14F-4D97-AF65-F5344CB8AC3E}">
        <p14:creationId xmlns:p14="http://schemas.microsoft.com/office/powerpoint/2010/main" val="1731084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맵 컨셉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2" name="텍스트 개체 틀 21">
            <a:extLst>
              <a:ext uri="{FF2B5EF4-FFF2-40B4-BE49-F238E27FC236}">
                <a16:creationId xmlns:a16="http://schemas.microsoft.com/office/drawing/2014/main" id="{0D5E134E-F41B-0AFC-5BE8-DD76492F391C}"/>
              </a:ext>
            </a:extLst>
          </p:cNvPr>
          <p:cNvSpPr txBox="1">
            <a:spLocks/>
          </p:cNvSpPr>
          <p:nvPr/>
        </p:nvSpPr>
        <p:spPr>
          <a:xfrm>
            <a:off x="7597517" y="968136"/>
            <a:ext cx="3871078" cy="1646122"/>
          </a:xfrm>
          <a:prstGeom prst="roundRect">
            <a:avLst>
              <a:gd name="adj" fmla="val 14617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9E8010A8-C966-6654-76E9-DBF284218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5" t="774" r="11612" b="1604"/>
          <a:stretch>
            <a:fillRect/>
          </a:stretch>
        </p:blipFill>
        <p:spPr>
          <a:xfrm>
            <a:off x="1844424" y="949086"/>
            <a:ext cx="4959828" cy="4959828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56A04A9D-0C66-57D2-C8F8-0C766649DF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" t="16841" r="18650" b="20612"/>
          <a:stretch/>
        </p:blipFill>
        <p:spPr>
          <a:xfrm>
            <a:off x="9112626" y="1120239"/>
            <a:ext cx="2195020" cy="134191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9EBFF31-93AF-225C-FC79-6B2D868D1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17" y="968136"/>
            <a:ext cx="2366984" cy="177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063F791-C739-1DE9-73D4-058481621A1B}"/>
              </a:ext>
            </a:extLst>
          </p:cNvPr>
          <p:cNvSpPr txBox="1"/>
          <p:nvPr/>
        </p:nvSpPr>
        <p:spPr>
          <a:xfrm>
            <a:off x="7272147" y="3119431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비행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시각의 신전</a:t>
            </a:r>
            <a:endParaRPr lang="en-US" altLang="ko-KR" sz="2800" b="1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A590FA-B216-0690-A734-C7F9141AB2B5}"/>
              </a:ext>
            </a:extLst>
          </p:cNvPr>
          <p:cNvSpPr txBox="1"/>
          <p:nvPr/>
        </p:nvSpPr>
        <p:spPr>
          <a:xfrm>
            <a:off x="7258958" y="3815084"/>
            <a:ext cx="4690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시커의 세 번째 스테이지로 시각의 악령과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잡념의 </a:t>
            </a:r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집합체가 주둔하는 서식지이다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맵 상의 모든 적들이 날아다니며 공격을 하기 때문에 지상에서 싸울 경우 불리하며  가치의 아이덴티티로 </a:t>
            </a:r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변하여 공중에서 싸워야 한다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081080-D82D-19B6-D920-9BF9D352C045}"/>
              </a:ext>
            </a:extLst>
          </p:cNvPr>
          <p:cNvSpPr txBox="1"/>
          <p:nvPr/>
        </p:nvSpPr>
        <p:spPr>
          <a:xfrm>
            <a:off x="3318491" y="5961278"/>
            <a:ext cx="20116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(32)]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시간의 신전 맵</a:t>
            </a:r>
          </a:p>
        </p:txBody>
      </p:sp>
    </p:spTree>
    <p:extLst>
      <p:ext uri="{BB962C8B-B14F-4D97-AF65-F5344CB8AC3E}">
        <p14:creationId xmlns:p14="http://schemas.microsoft.com/office/powerpoint/2010/main" val="472736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맵 컨셉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2" name="텍스트 개체 틀 21">
            <a:extLst>
              <a:ext uri="{FF2B5EF4-FFF2-40B4-BE49-F238E27FC236}">
                <a16:creationId xmlns:a16="http://schemas.microsoft.com/office/drawing/2014/main" id="{0D5E134E-F41B-0AFC-5BE8-DD76492F391C}"/>
              </a:ext>
            </a:extLst>
          </p:cNvPr>
          <p:cNvSpPr txBox="1">
            <a:spLocks/>
          </p:cNvSpPr>
          <p:nvPr/>
        </p:nvSpPr>
        <p:spPr>
          <a:xfrm>
            <a:off x="7597517" y="968136"/>
            <a:ext cx="3871078" cy="1646122"/>
          </a:xfrm>
          <a:prstGeom prst="roundRect">
            <a:avLst>
              <a:gd name="adj" fmla="val 14617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69F66C2-9A85-F869-E059-5794C8C30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3" t="12331" r="5382" b="10754"/>
          <a:stretch>
            <a:fillRect/>
          </a:stretch>
        </p:blipFill>
        <p:spPr>
          <a:xfrm>
            <a:off x="1844424" y="949086"/>
            <a:ext cx="4959828" cy="4959828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8144338-5AD8-C8E6-BF73-D27AAF7DF2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t="16065" r="35153" b="26543"/>
          <a:stretch/>
        </p:blipFill>
        <p:spPr>
          <a:xfrm>
            <a:off x="9567566" y="1111151"/>
            <a:ext cx="1712420" cy="14033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A040B79-60AF-9345-8CD3-6D5B4C1BA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117" y="999338"/>
            <a:ext cx="2122833" cy="1591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DF29603-B90C-15FD-BB8E-23D46249A135}"/>
              </a:ext>
            </a:extLst>
          </p:cNvPr>
          <p:cNvSpPr txBox="1"/>
          <p:nvPr/>
        </p:nvSpPr>
        <p:spPr>
          <a:xfrm>
            <a:off x="7272147" y="3119431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물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악취의 심해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2CDD47-7080-46BA-9183-37003E272C27}"/>
              </a:ext>
            </a:extLst>
          </p:cNvPr>
          <p:cNvSpPr txBox="1"/>
          <p:nvPr/>
        </p:nvSpPr>
        <p:spPr>
          <a:xfrm>
            <a:off x="7258958" y="3815084"/>
            <a:ext cx="4690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시커의 네 번째 스테이지로 후각의 악령과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잡념의 </a:t>
            </a:r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집합체가 주둔하는 서식지이다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물 속이기 때문에 일정 시간 지나면 숨을 쉬기 위해 </a:t>
            </a:r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다른 맵으로 이동해야만 한다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재능의 아이덴티티로 </a:t>
            </a:r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변하게 되면 숨 참기 시간이 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배 증가한다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2FCE22-8E44-AEF7-AC92-84E0A631E268}"/>
              </a:ext>
            </a:extLst>
          </p:cNvPr>
          <p:cNvSpPr txBox="1"/>
          <p:nvPr/>
        </p:nvSpPr>
        <p:spPr>
          <a:xfrm>
            <a:off x="3448031" y="5961278"/>
            <a:ext cx="17526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(33)]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셀라스 맵</a:t>
            </a:r>
          </a:p>
        </p:txBody>
      </p:sp>
    </p:spTree>
    <p:extLst>
      <p:ext uri="{BB962C8B-B14F-4D97-AF65-F5344CB8AC3E}">
        <p14:creationId xmlns:p14="http://schemas.microsoft.com/office/powerpoint/2010/main" val="37336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4" name="그림 23" descr="자연, 어두운, 밤하늘이(가) 표시된 사진&#10;&#10;자동 생성된 설명">
            <a:extLst>
              <a:ext uri="{FF2B5EF4-FFF2-40B4-BE49-F238E27FC236}">
                <a16:creationId xmlns:a16="http://schemas.microsoft.com/office/drawing/2014/main" id="{F1625F01-1EB6-4FDE-9791-923135458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17" r="967" b="3623"/>
          <a:stretch/>
        </p:blipFill>
        <p:spPr>
          <a:xfrm>
            <a:off x="6096000" y="0"/>
            <a:ext cx="6096001" cy="6858000"/>
          </a:xfrm>
          <a:prstGeom prst="rect">
            <a:avLst/>
          </a:prstGeom>
          <a:noFill/>
        </p:spPr>
      </p:pic>
      <p:pic>
        <p:nvPicPr>
          <p:cNvPr id="30" name="그림 29" descr="자연, 어두운, 밤하늘이(가) 표시된 사진&#10;&#10;자동 생성된 설명">
            <a:extLst>
              <a:ext uri="{FF2B5EF4-FFF2-40B4-BE49-F238E27FC236}">
                <a16:creationId xmlns:a16="http://schemas.microsoft.com/office/drawing/2014/main" id="{4B909422-5653-41E5-8398-1B8CE3E3D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3" b="3623"/>
          <a:stretch/>
        </p:blipFill>
        <p:spPr>
          <a:xfrm>
            <a:off x="1" y="0"/>
            <a:ext cx="6095998" cy="6858000"/>
          </a:xfrm>
          <a:prstGeom prst="rect">
            <a:avLst/>
          </a:prstGeom>
          <a:noFill/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1B9DBF-2087-4E01-B73D-D60CFDAB9A80}"/>
              </a:ext>
            </a:extLst>
          </p:cNvPr>
          <p:cNvSpPr/>
          <p:nvPr/>
        </p:nvSpPr>
        <p:spPr>
          <a:xfrm>
            <a:off x="-7" y="0"/>
            <a:ext cx="6095998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A1D765-C807-414F-BB1E-4F14C54FED23}"/>
              </a:ext>
            </a:extLst>
          </p:cNvPr>
          <p:cNvSpPr/>
          <p:nvPr/>
        </p:nvSpPr>
        <p:spPr>
          <a:xfrm>
            <a:off x="-1" y="3411000"/>
            <a:ext cx="6095998" cy="3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7E6A46-1938-4320-B875-A9086687CC63}"/>
              </a:ext>
            </a:extLst>
          </p:cNvPr>
          <p:cNvSpPr/>
          <p:nvPr/>
        </p:nvSpPr>
        <p:spPr>
          <a:xfrm>
            <a:off x="6095997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7BEE25-0DDD-46E5-9479-18E6E46934FB}"/>
              </a:ext>
            </a:extLst>
          </p:cNvPr>
          <p:cNvSpPr txBox="1"/>
          <p:nvPr/>
        </p:nvSpPr>
        <p:spPr>
          <a:xfrm>
            <a:off x="283364" y="2147171"/>
            <a:ext cx="5529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bg1"/>
                </a:solidFill>
                <a:latin typeface="Helvetica33-ExtendedThin" panose="020B0200000000000000" pitchFamily="34" charset="0"/>
                <a:ea typeface="G마켓 산스 Light" panose="02000000000000000000" pitchFamily="50" charset="-127"/>
              </a:rPr>
              <a:t>CONCEPT</a:t>
            </a:r>
            <a:endParaRPr lang="ko-KR" altLang="en-US" sz="8800">
              <a:solidFill>
                <a:schemeClr val="bg1"/>
              </a:solidFill>
              <a:latin typeface="Helvetica33-ExtendedThin" panose="020B0200000000000000" pitchFamily="34" charset="0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C28CFB-7A53-4707-B739-ABF8CF857A80}"/>
              </a:ext>
            </a:extLst>
          </p:cNvPr>
          <p:cNvSpPr txBox="1"/>
          <p:nvPr/>
        </p:nvSpPr>
        <p:spPr>
          <a:xfrm>
            <a:off x="1341832" y="3581400"/>
            <a:ext cx="950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Helvetica33-ExtendedThin" panose="020B0200000000000000" pitchFamily="34" charset="0"/>
              </a:rPr>
              <a:t>S E E K E R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Helvetica33-ExtendedThin" panose="020B0200000000000000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4" name="텍스트 개체 틀 22">
            <a:extLst>
              <a:ext uri="{FF2B5EF4-FFF2-40B4-BE49-F238E27FC236}">
                <a16:creationId xmlns:a16="http://schemas.microsoft.com/office/drawing/2014/main" id="{CAA65FA7-B9B1-A000-A91E-5CBD48092EB7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741BF5-AEBC-AC25-1776-B62F23D42A5E}"/>
              </a:ext>
            </a:extLst>
          </p:cNvPr>
          <p:cNvSpPr/>
          <p:nvPr/>
        </p:nvSpPr>
        <p:spPr>
          <a:xfrm>
            <a:off x="168106" y="54474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7D7621-E420-12C3-3477-2964ABE05494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113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맵 컨셉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2" name="텍스트 개체 틀 21">
            <a:extLst>
              <a:ext uri="{FF2B5EF4-FFF2-40B4-BE49-F238E27FC236}">
                <a16:creationId xmlns:a16="http://schemas.microsoft.com/office/drawing/2014/main" id="{0D5E134E-F41B-0AFC-5BE8-DD76492F391C}"/>
              </a:ext>
            </a:extLst>
          </p:cNvPr>
          <p:cNvSpPr txBox="1">
            <a:spLocks/>
          </p:cNvSpPr>
          <p:nvPr/>
        </p:nvSpPr>
        <p:spPr>
          <a:xfrm>
            <a:off x="7597517" y="968136"/>
            <a:ext cx="3871078" cy="1646122"/>
          </a:xfrm>
          <a:prstGeom prst="roundRect">
            <a:avLst>
              <a:gd name="adj" fmla="val 14617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318971-2690-D095-C65D-2788387545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5" t="36733" r="4386" b="3882"/>
          <a:stretch/>
        </p:blipFill>
        <p:spPr>
          <a:xfrm rot="21424678">
            <a:off x="9285115" y="1031774"/>
            <a:ext cx="2096365" cy="15064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1CAA16-F75B-7B77-3E62-0FC4DA94D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99" y="909757"/>
            <a:ext cx="2490201" cy="1866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1BF2FC-1DC7-6D58-CDEA-EA9545E87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4" t="20620" r="25029" b="1272"/>
          <a:stretch>
            <a:fillRect/>
          </a:stretch>
        </p:blipFill>
        <p:spPr>
          <a:xfrm>
            <a:off x="1867284" y="949086"/>
            <a:ext cx="4959828" cy="4959828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6D3232-B4F2-D58A-4BA3-2AD420263D54}"/>
              </a:ext>
            </a:extLst>
          </p:cNvPr>
          <p:cNvSpPr txBox="1"/>
          <p:nvPr/>
        </p:nvSpPr>
        <p:spPr>
          <a:xfrm>
            <a:off x="7272147" y="3119431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풀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식욕의 숲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03C35-36E9-A56B-9A33-30E93958E168}"/>
              </a:ext>
            </a:extLst>
          </p:cNvPr>
          <p:cNvSpPr txBox="1"/>
          <p:nvPr/>
        </p:nvSpPr>
        <p:spPr>
          <a:xfrm>
            <a:off x="7258958" y="3815084"/>
            <a:ext cx="46902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시커의 두 번째 스테이지로 육체의 악령과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잡념의 </a:t>
            </a:r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집합체가 주둔하는 서식지이다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잡념의 집합체가 강화되어 육체와 강해지고 크기가 </a:t>
            </a:r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커지며 길을 막는다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육체의 악령은 주변의 자라나는 고기를 통해 피를 </a:t>
            </a:r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채우기 때문에 육체의 악령이 고기를 흡수하기 전 </a:t>
            </a:r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먼저 해치워야 한다</a:t>
            </a:r>
            <a:r>
              <a:rPr lang="en-US" altLang="ko-KR" sz="1600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600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834D40-996B-339E-DF3F-FDC73EDD0120}"/>
              </a:ext>
            </a:extLst>
          </p:cNvPr>
          <p:cNvSpPr txBox="1"/>
          <p:nvPr/>
        </p:nvSpPr>
        <p:spPr>
          <a:xfrm>
            <a:off x="3436601" y="5961278"/>
            <a:ext cx="18211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(34)]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아르카나 맵</a:t>
            </a:r>
          </a:p>
        </p:txBody>
      </p:sp>
    </p:spTree>
    <p:extLst>
      <p:ext uri="{BB962C8B-B14F-4D97-AF65-F5344CB8AC3E}">
        <p14:creationId xmlns:p14="http://schemas.microsoft.com/office/powerpoint/2010/main" val="2282832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1800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B233E-101C-58CE-F757-F586B7354A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" t="18796" r="4160" b="16340"/>
          <a:stretch/>
        </p:blipFill>
        <p:spPr>
          <a:xfrm>
            <a:off x="4055435" y="2171700"/>
            <a:ext cx="2554915" cy="2514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ED82FD9-8A2C-2AF6-9D85-8264E941F40D}"/>
              </a:ext>
            </a:extLst>
          </p:cNvPr>
          <p:cNvGrpSpPr/>
          <p:nvPr/>
        </p:nvGrpSpPr>
        <p:grpSpPr>
          <a:xfrm>
            <a:off x="6883455" y="1132171"/>
            <a:ext cx="5035440" cy="4593658"/>
            <a:chOff x="6626280" y="1340417"/>
            <a:chExt cx="5035440" cy="45936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EC7012-161B-4312-387D-0F1B4D039D75}"/>
                </a:ext>
              </a:extLst>
            </p:cNvPr>
            <p:cNvSpPr txBox="1"/>
            <p:nvPr/>
          </p:nvSpPr>
          <p:spPr>
            <a:xfrm>
              <a:off x="6883091" y="134041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정화도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성향 시스템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E6DFA1-5CF8-0739-0B04-62A141E46DD8}"/>
                </a:ext>
              </a:extLst>
            </p:cNvPr>
            <p:cNvSpPr txBox="1"/>
            <p:nvPr/>
          </p:nvSpPr>
          <p:spPr>
            <a:xfrm>
              <a:off x="6626280" y="2148423"/>
              <a:ext cx="503544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각 맵을 돌아다니며 몬스터를 해치울 때 정화도와 함께 일정한 성향이 오른다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지역에 따라 몬스터 정화 시 오르는 성향이 각각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다르기 때문에 필요한 성향을 얻기 위해 일정한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지역에서 몬스터를 사냥해야 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지능 </a:t>
              </a:r>
              <a:r>
                <a:rPr lang="en-US" altLang="ko-KR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– </a:t>
              </a:r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스킬 공격력 증가</a:t>
              </a:r>
              <a:endParaRPr lang="en-US" altLang="ko-KR" sz="1600">
                <a:solidFill>
                  <a:schemeClr val="bg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매력 </a:t>
              </a:r>
              <a:r>
                <a:rPr lang="en-US" altLang="ko-KR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– </a:t>
              </a:r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회피율 증가</a:t>
              </a:r>
              <a:endParaRPr lang="en-US" altLang="ko-KR" sz="1600">
                <a:solidFill>
                  <a:schemeClr val="bg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용기 </a:t>
              </a:r>
              <a:r>
                <a:rPr lang="en-US" altLang="ko-KR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– </a:t>
              </a:r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방어력 증가</a:t>
              </a:r>
              <a:endParaRPr lang="en-US" altLang="ko-KR" sz="1600">
                <a:solidFill>
                  <a:schemeClr val="bg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카리스마 </a:t>
              </a:r>
              <a:r>
                <a:rPr lang="en-US" altLang="ko-KR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– </a:t>
              </a:r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근처 적 방어력 감소</a:t>
              </a:r>
              <a:endParaRPr lang="en-US" altLang="ko-KR" sz="1600">
                <a:solidFill>
                  <a:schemeClr val="bg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운 </a:t>
              </a:r>
              <a:r>
                <a:rPr lang="en-US" altLang="ko-KR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– </a:t>
              </a:r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높은 수준의 장비 획득</a:t>
              </a:r>
              <a:r>
                <a:rPr lang="en-US" altLang="ko-KR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 </a:t>
              </a:r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확률 증가</a:t>
              </a:r>
              <a:endParaRPr lang="en-US" altLang="ko-KR" sz="1600">
                <a:solidFill>
                  <a:schemeClr val="bg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손재주 </a:t>
              </a:r>
              <a:r>
                <a:rPr lang="en-US" altLang="ko-KR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– </a:t>
              </a:r>
              <a:r>
                <a:rPr lang="ko-KR" altLang="en-US" sz="1600">
                  <a:solidFill>
                    <a:schemeClr val="bg1">
                      <a:lumMod val="85000"/>
                    </a:schemeClr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장비 강화 확률 증가</a:t>
              </a:r>
              <a:endParaRPr lang="en-US" altLang="ko-KR" sz="1600">
                <a:solidFill>
                  <a:schemeClr val="bg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14ABE98-BA09-ADB6-553E-75135B6AFDE3}"/>
              </a:ext>
            </a:extLst>
          </p:cNvPr>
          <p:cNvSpPr txBox="1"/>
          <p:nvPr/>
        </p:nvSpPr>
        <p:spPr>
          <a:xfrm>
            <a:off x="1477520" y="4777549"/>
            <a:ext cx="2054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(35)]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뮤 이그니션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2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경험치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=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정화도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그림 10" descr="텍스트, 옅은, 여러개이(가) 표시된 사진&#10;&#10;자동 생성된 설명">
            <a:extLst>
              <a:ext uri="{FF2B5EF4-FFF2-40B4-BE49-F238E27FC236}">
                <a16:creationId xmlns:a16="http://schemas.microsoft.com/office/drawing/2014/main" id="{7F38A749-F435-9483-6435-9299472C1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9" t="18233" r="50338" b="26692"/>
          <a:stretch/>
        </p:blipFill>
        <p:spPr>
          <a:xfrm>
            <a:off x="1227415" y="2171700"/>
            <a:ext cx="2554915" cy="2514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6DAA72-4FE3-72CC-7517-EC0F8FBF96EC}"/>
              </a:ext>
            </a:extLst>
          </p:cNvPr>
          <p:cNvSpPr txBox="1"/>
          <p:nvPr/>
        </p:nvSpPr>
        <p:spPr>
          <a:xfrm>
            <a:off x="4305541" y="4777549"/>
            <a:ext cx="2054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(36)]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정화도에 따른 성향 시스템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248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833D-F05A-481F-5F4D-FA99DC63FEF3}"/>
              </a:ext>
            </a:extLst>
          </p:cNvPr>
          <p:cNvSpPr txBox="1"/>
          <p:nvPr/>
        </p:nvSpPr>
        <p:spPr>
          <a:xfrm>
            <a:off x="3835089" y="5564282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불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고요의 화산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</a:p>
        </p:txBody>
      </p:sp>
      <p:pic>
        <p:nvPicPr>
          <p:cNvPr id="20" name="그림 19" descr="폐광(메이플스토리) - 나무위키">
            <a:extLst>
              <a:ext uri="{FF2B5EF4-FFF2-40B4-BE49-F238E27FC236}">
                <a16:creationId xmlns:a16="http://schemas.microsoft.com/office/drawing/2014/main" id="{B88488D0-57C3-2D92-0E1B-721AE41D5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238" r="21982" b="238"/>
          <a:stretch/>
        </p:blipFill>
        <p:spPr bwMode="auto">
          <a:xfrm>
            <a:off x="3861755" y="643631"/>
            <a:ext cx="4468489" cy="4468489"/>
          </a:xfrm>
          <a:custGeom>
            <a:avLst/>
            <a:gdLst>
              <a:gd name="connsiteX0" fmla="*/ 482426 w 4761411"/>
              <a:gd name="connsiteY0" fmla="*/ 0 h 4761411"/>
              <a:gd name="connsiteX1" fmla="*/ 4278985 w 4761411"/>
              <a:gd name="connsiteY1" fmla="*/ 0 h 4761411"/>
              <a:gd name="connsiteX2" fmla="*/ 4761411 w 4761411"/>
              <a:gd name="connsiteY2" fmla="*/ 482426 h 4761411"/>
              <a:gd name="connsiteX3" fmla="*/ 4761411 w 4761411"/>
              <a:gd name="connsiteY3" fmla="*/ 4278985 h 4761411"/>
              <a:gd name="connsiteX4" fmla="*/ 4278985 w 4761411"/>
              <a:gd name="connsiteY4" fmla="*/ 4761411 h 4761411"/>
              <a:gd name="connsiteX5" fmla="*/ 482426 w 4761411"/>
              <a:gd name="connsiteY5" fmla="*/ 4761411 h 4761411"/>
              <a:gd name="connsiteX6" fmla="*/ 0 w 4761411"/>
              <a:gd name="connsiteY6" fmla="*/ 4278985 h 4761411"/>
              <a:gd name="connsiteX7" fmla="*/ 0 w 4761411"/>
              <a:gd name="connsiteY7" fmla="*/ 482426 h 4761411"/>
              <a:gd name="connsiteX8" fmla="*/ 482426 w 4761411"/>
              <a:gd name="connsiteY8" fmla="*/ 0 h 476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1411" h="4761411">
                <a:moveTo>
                  <a:pt x="482426" y="0"/>
                </a:moveTo>
                <a:lnTo>
                  <a:pt x="4278985" y="0"/>
                </a:lnTo>
                <a:cubicBezTo>
                  <a:pt x="4545422" y="0"/>
                  <a:pt x="4761411" y="215989"/>
                  <a:pt x="4761411" y="482426"/>
                </a:cubicBezTo>
                <a:lnTo>
                  <a:pt x="4761411" y="4278985"/>
                </a:lnTo>
                <a:cubicBezTo>
                  <a:pt x="4761411" y="4545422"/>
                  <a:pt x="4545422" y="4761411"/>
                  <a:pt x="4278985" y="4761411"/>
                </a:cubicBezTo>
                <a:lnTo>
                  <a:pt x="482426" y="4761411"/>
                </a:lnTo>
                <a:cubicBezTo>
                  <a:pt x="215989" y="4761411"/>
                  <a:pt x="0" y="4545422"/>
                  <a:pt x="0" y="4278985"/>
                </a:cubicBezTo>
                <a:lnTo>
                  <a:pt x="0" y="482426"/>
                </a:lnTo>
                <a:cubicBezTo>
                  <a:pt x="0" y="215989"/>
                  <a:pt x="215989" y="0"/>
                  <a:pt x="48242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7DBD3-5F31-BD73-95F3-1B3929DC5A12}"/>
              </a:ext>
            </a:extLst>
          </p:cNvPr>
          <p:cNvSpPr txBox="1"/>
          <p:nvPr/>
        </p:nvSpPr>
        <p:spPr>
          <a:xfrm>
            <a:off x="5284468" y="5138595"/>
            <a:ext cx="16230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(30)]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폐광 맵</a:t>
            </a:r>
          </a:p>
        </p:txBody>
      </p:sp>
    </p:spTree>
    <p:extLst>
      <p:ext uri="{BB962C8B-B14F-4D97-AF65-F5344CB8AC3E}">
        <p14:creationId xmlns:p14="http://schemas.microsoft.com/office/powerpoint/2010/main" val="1904485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D3232-B4F2-D58A-4BA3-2AD420263D54}"/>
              </a:ext>
            </a:extLst>
          </p:cNvPr>
          <p:cNvSpPr txBox="1"/>
          <p:nvPr/>
        </p:nvSpPr>
        <p:spPr>
          <a:xfrm>
            <a:off x="7103091" y="1340417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불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고요의 화산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03C35-36E9-A56B-9A33-30E93958E168}"/>
              </a:ext>
            </a:extLst>
          </p:cNvPr>
          <p:cNvSpPr txBox="1"/>
          <p:nvPr/>
        </p:nvSpPr>
        <p:spPr>
          <a:xfrm>
            <a:off x="7018861" y="1982615"/>
            <a:ext cx="48885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첫 번째 맵 고요의 화산에서는 항상 일정 지역에</a:t>
            </a:r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대지가 불타고 있어 조심해야 한다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청각의 악령이 주둔하고 있는 서식지에 도달하기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전 거대한 문이 길을 막고 있는데 위에서 떨어지는 용암을 피해 스위치를 눌러야 문이 열린다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빠르게 스위치에 도달하지 못할 경우 수많은 용암 때문에 죽게 되며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따라서 성격의 아이덴티티를 </a:t>
            </a:r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활용해 빠른 속도로 스위치를 눌러야 한다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그물에 걸려있는 아이템을 아이덴티티 고유의 </a:t>
            </a:r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스킬을 통해 획득할 수 있다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pic>
        <p:nvPicPr>
          <p:cNvPr id="4" name="그림 3" descr="화이트보드이(가) 표시된 사진&#10;&#10;자동 생성된 설명">
            <a:extLst>
              <a:ext uri="{FF2B5EF4-FFF2-40B4-BE49-F238E27FC236}">
                <a16:creationId xmlns:a16="http://schemas.microsoft.com/office/drawing/2014/main" id="{3622FE22-8134-AD8B-52AC-14A5E3C3A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35" y="2884994"/>
            <a:ext cx="4980768" cy="354546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28" name="Picture 4" descr="Ori &amp; The Blind Forest - map">
            <a:extLst>
              <a:ext uri="{FF2B5EF4-FFF2-40B4-BE49-F238E27FC236}">
                <a16:creationId xmlns:a16="http://schemas.microsoft.com/office/drawing/2014/main" id="{BB8BB991-F016-2D6C-2A7B-E27A1D7F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5" y="217488"/>
            <a:ext cx="4980768" cy="224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A42534-9101-AD33-0478-8AD48C76DD82}"/>
              </a:ext>
            </a:extLst>
          </p:cNvPr>
          <p:cNvSpPr txBox="1"/>
          <p:nvPr/>
        </p:nvSpPr>
        <p:spPr>
          <a:xfrm>
            <a:off x="3523704" y="2522936"/>
            <a:ext cx="126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(37)]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일부 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417711" y="6543834"/>
            <a:ext cx="1373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(38)]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고요의 화산 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BF4720-7AAA-42DB-8A4D-302D569295EF}"/>
              </a:ext>
            </a:extLst>
          </p:cNvPr>
          <p:cNvSpPr/>
          <p:nvPr/>
        </p:nvSpPr>
        <p:spPr>
          <a:xfrm>
            <a:off x="2906161" y="316015"/>
            <a:ext cx="1919335" cy="783565"/>
          </a:xfrm>
          <a:prstGeom prst="rect">
            <a:avLst/>
          </a:prstGeom>
          <a:noFill/>
          <a:ln w="38100">
            <a:solidFill>
              <a:srgbClr val="D30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9A5D00-52D5-82C7-13AD-C34BB62AAF1B}"/>
              </a:ext>
            </a:extLst>
          </p:cNvPr>
          <p:cNvSpPr/>
          <p:nvPr/>
        </p:nvSpPr>
        <p:spPr>
          <a:xfrm>
            <a:off x="4108547" y="1379155"/>
            <a:ext cx="1919335" cy="783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279192-42C1-2D8E-13FE-C18CF7E9993A}"/>
              </a:ext>
            </a:extLst>
          </p:cNvPr>
          <p:cNvSpPr/>
          <p:nvPr/>
        </p:nvSpPr>
        <p:spPr>
          <a:xfrm>
            <a:off x="1790700" y="1687837"/>
            <a:ext cx="438150" cy="3917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D75C1F-16BD-C0DC-70F1-7D444D293827}"/>
              </a:ext>
            </a:extLst>
          </p:cNvPr>
          <p:cNvSpPr/>
          <p:nvPr/>
        </p:nvSpPr>
        <p:spPr>
          <a:xfrm>
            <a:off x="6378425" y="498924"/>
            <a:ext cx="228600" cy="21545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35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91BB36-3B09-49E5-9041-5D5F89E5A36E}"/>
              </a:ext>
            </a:extLst>
          </p:cNvPr>
          <p:cNvGrpSpPr/>
          <p:nvPr/>
        </p:nvGrpSpPr>
        <p:grpSpPr>
          <a:xfrm>
            <a:off x="7025279" y="1399741"/>
            <a:ext cx="4782614" cy="4058518"/>
            <a:chOff x="7018861" y="1435667"/>
            <a:chExt cx="4782614" cy="40585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143566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불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청각의 악령 주둔지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1" y="2077865"/>
              <a:ext cx="47826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고요의 화산 구석에 숨겨져 있는 청각의 악령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주둔지이다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수많은 일반 몬스터와 중간 보스 청각의 악령을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물리쳐야 아이덴티티의 파편을 얻을 수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아이덴티티의 고유 스킬과 기본 공격 그리고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 공중에 설치된 다양한 트리거를 통해 적에게 피해를 줄 수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공중에 펼쳐진 다양한 지형을 활용해 컨트롤해야 적의 공격을 피할 수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pic>
        <p:nvPicPr>
          <p:cNvPr id="1028" name="Picture 4" descr="Ori &amp; The Blind Forest - map">
            <a:extLst>
              <a:ext uri="{FF2B5EF4-FFF2-40B4-BE49-F238E27FC236}">
                <a16:creationId xmlns:a16="http://schemas.microsoft.com/office/drawing/2014/main" id="{BB8BB991-F016-2D6C-2A7B-E27A1D7F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5" y="217488"/>
            <a:ext cx="4980768" cy="224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A42534-9101-AD33-0478-8AD48C76DD82}"/>
              </a:ext>
            </a:extLst>
          </p:cNvPr>
          <p:cNvSpPr txBox="1"/>
          <p:nvPr/>
        </p:nvSpPr>
        <p:spPr>
          <a:xfrm>
            <a:off x="3523704" y="2522936"/>
            <a:ext cx="126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(37)]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일부 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351493" y="6553721"/>
            <a:ext cx="1514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(39)]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청각의 악령 주둔지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BF4720-7AAA-42DB-8A4D-302D569295EF}"/>
              </a:ext>
            </a:extLst>
          </p:cNvPr>
          <p:cNvSpPr/>
          <p:nvPr/>
        </p:nvSpPr>
        <p:spPr>
          <a:xfrm>
            <a:off x="2906161" y="316015"/>
            <a:ext cx="1919335" cy="783565"/>
          </a:xfrm>
          <a:prstGeom prst="rect">
            <a:avLst/>
          </a:prstGeom>
          <a:noFill/>
          <a:ln w="38100">
            <a:solidFill>
              <a:srgbClr val="D30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9A5D00-52D5-82C7-13AD-C34BB62AAF1B}"/>
              </a:ext>
            </a:extLst>
          </p:cNvPr>
          <p:cNvSpPr/>
          <p:nvPr/>
        </p:nvSpPr>
        <p:spPr>
          <a:xfrm>
            <a:off x="4108547" y="1379155"/>
            <a:ext cx="1919335" cy="783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279192-42C1-2D8E-13FE-C18CF7E9993A}"/>
              </a:ext>
            </a:extLst>
          </p:cNvPr>
          <p:cNvSpPr/>
          <p:nvPr/>
        </p:nvSpPr>
        <p:spPr>
          <a:xfrm>
            <a:off x="1790700" y="1687837"/>
            <a:ext cx="438150" cy="3917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D75C1F-16BD-C0DC-70F1-7D444D293827}"/>
              </a:ext>
            </a:extLst>
          </p:cNvPr>
          <p:cNvSpPr/>
          <p:nvPr/>
        </p:nvSpPr>
        <p:spPr>
          <a:xfrm>
            <a:off x="6378425" y="498924"/>
            <a:ext cx="228600" cy="21545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1C9E74-E528-5109-CFC8-BC34D2047B7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88" y="2888964"/>
            <a:ext cx="4982400" cy="3546000"/>
          </a:xfrm>
          <a:prstGeom prst="rect">
            <a:avLst/>
          </a:prstGeom>
          <a:ln w="38100">
            <a:solidFill>
              <a:srgbClr val="D30B9F"/>
            </a:solidFill>
          </a:ln>
        </p:spPr>
      </p:pic>
    </p:spTree>
    <p:extLst>
      <p:ext uri="{BB962C8B-B14F-4D97-AF65-F5344CB8AC3E}">
        <p14:creationId xmlns:p14="http://schemas.microsoft.com/office/powerpoint/2010/main" val="2541161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AB6FF7-1017-12E5-FB3E-C3EC3C7C78D5}"/>
              </a:ext>
            </a:extLst>
          </p:cNvPr>
          <p:cNvGrpSpPr/>
          <p:nvPr/>
        </p:nvGrpSpPr>
        <p:grpSpPr>
          <a:xfrm>
            <a:off x="7018860" y="1261242"/>
            <a:ext cx="4944539" cy="4335517"/>
            <a:chOff x="7018860" y="1435667"/>
            <a:chExt cx="4944539" cy="43355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143566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불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청각의 악령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0" y="2077865"/>
              <a:ext cx="494453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청각의 악령은 기본 공격 할퀴기와 특수 스킬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암전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,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물어뜯기 두 개의 스킬을 가지고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기본 공격 할퀴기는 일정 범위의 상대를 적으로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간주하여 두 번의 고정 데미지를 입힌다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특수 스킬 암전은 일정 시간 동안 맵 전체를 어둡게 만든다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어두워진 맵은 성격의 아이덴티티의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도깨비불을 공중의 부유물에 던져 밝힐 수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특수 스킬 물어뜯기는 먼 거리에 있는 상대에게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단숨에 다가가 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3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초 동안 일정 데미지를 주며 스턴을 입힌다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622274" y="4059222"/>
            <a:ext cx="1514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(40)]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청각의 악령 공략</a:t>
            </a:r>
          </a:p>
        </p:txBody>
      </p:sp>
      <p:sp>
        <p:nvSpPr>
          <p:cNvPr id="31" name="텍스트 개체 틀 21">
            <a:extLst>
              <a:ext uri="{FF2B5EF4-FFF2-40B4-BE49-F238E27FC236}">
                <a16:creationId xmlns:a16="http://schemas.microsoft.com/office/drawing/2014/main" id="{AF2F49D1-FB00-A38F-7F50-5A5C922461CD}"/>
              </a:ext>
            </a:extLst>
          </p:cNvPr>
          <p:cNvSpPr txBox="1">
            <a:spLocks/>
          </p:cNvSpPr>
          <p:nvPr/>
        </p:nvSpPr>
        <p:spPr>
          <a:xfrm>
            <a:off x="2286819" y="4561958"/>
            <a:ext cx="2174756" cy="1646122"/>
          </a:xfrm>
          <a:prstGeom prst="roundRect">
            <a:avLst>
              <a:gd name="adj" fmla="val 14617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CFB787B-DAE8-B0ED-B43D-AB2227D59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58" y="4660929"/>
            <a:ext cx="2174757" cy="1448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311F71E-624E-E3B9-79E2-06965EBDA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" t="4914" r="4915" b="4915"/>
          <a:stretch>
            <a:fillRect/>
          </a:stretch>
        </p:blipFill>
        <p:spPr bwMode="auto">
          <a:xfrm>
            <a:off x="4794871" y="5439842"/>
            <a:ext cx="756007" cy="756007"/>
          </a:xfrm>
          <a:custGeom>
            <a:avLst/>
            <a:gdLst>
              <a:gd name="connsiteX0" fmla="*/ 129972 w 779819"/>
              <a:gd name="connsiteY0" fmla="*/ 0 h 779819"/>
              <a:gd name="connsiteX1" fmla="*/ 649847 w 779819"/>
              <a:gd name="connsiteY1" fmla="*/ 0 h 779819"/>
              <a:gd name="connsiteX2" fmla="*/ 779819 w 779819"/>
              <a:gd name="connsiteY2" fmla="*/ 129972 h 779819"/>
              <a:gd name="connsiteX3" fmla="*/ 779819 w 779819"/>
              <a:gd name="connsiteY3" fmla="*/ 649847 h 779819"/>
              <a:gd name="connsiteX4" fmla="*/ 649847 w 779819"/>
              <a:gd name="connsiteY4" fmla="*/ 779819 h 779819"/>
              <a:gd name="connsiteX5" fmla="*/ 129972 w 779819"/>
              <a:gd name="connsiteY5" fmla="*/ 779819 h 779819"/>
              <a:gd name="connsiteX6" fmla="*/ 0 w 779819"/>
              <a:gd name="connsiteY6" fmla="*/ 649847 h 779819"/>
              <a:gd name="connsiteX7" fmla="*/ 0 w 779819"/>
              <a:gd name="connsiteY7" fmla="*/ 129972 h 779819"/>
              <a:gd name="connsiteX8" fmla="*/ 129972 w 779819"/>
              <a:gd name="connsiteY8" fmla="*/ 0 h 77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9819" h="779819">
                <a:moveTo>
                  <a:pt x="129972" y="0"/>
                </a:moveTo>
                <a:lnTo>
                  <a:pt x="649847" y="0"/>
                </a:lnTo>
                <a:cubicBezTo>
                  <a:pt x="721629" y="0"/>
                  <a:pt x="779819" y="58190"/>
                  <a:pt x="779819" y="129972"/>
                </a:cubicBezTo>
                <a:lnTo>
                  <a:pt x="779819" y="649847"/>
                </a:lnTo>
                <a:cubicBezTo>
                  <a:pt x="779819" y="721629"/>
                  <a:pt x="721629" y="779819"/>
                  <a:pt x="649847" y="779819"/>
                </a:cubicBezTo>
                <a:lnTo>
                  <a:pt x="129972" y="779819"/>
                </a:lnTo>
                <a:cubicBezTo>
                  <a:pt x="58190" y="779819"/>
                  <a:pt x="0" y="721629"/>
                  <a:pt x="0" y="649847"/>
                </a:cubicBezTo>
                <a:lnTo>
                  <a:pt x="0" y="129972"/>
                </a:lnTo>
                <a:cubicBezTo>
                  <a:pt x="0" y="58190"/>
                  <a:pt x="58190" y="0"/>
                  <a:pt x="129972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40" name="그림 39" descr="야수의 송곳니">
            <a:extLst>
              <a:ext uri="{FF2B5EF4-FFF2-40B4-BE49-F238E27FC236}">
                <a16:creationId xmlns:a16="http://schemas.microsoft.com/office/drawing/2014/main" id="{12A2D827-889F-C220-0A89-52FBA11CF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" r="4578" b="3442"/>
          <a:stretch>
            <a:fillRect/>
          </a:stretch>
        </p:blipFill>
        <p:spPr bwMode="auto">
          <a:xfrm>
            <a:off x="5721909" y="5439841"/>
            <a:ext cx="756007" cy="756007"/>
          </a:xfrm>
          <a:custGeom>
            <a:avLst/>
            <a:gdLst>
              <a:gd name="connsiteX0" fmla="*/ 126004 w 756007"/>
              <a:gd name="connsiteY0" fmla="*/ 0 h 756007"/>
              <a:gd name="connsiteX1" fmla="*/ 630003 w 756007"/>
              <a:gd name="connsiteY1" fmla="*/ 0 h 756007"/>
              <a:gd name="connsiteX2" fmla="*/ 756007 w 756007"/>
              <a:gd name="connsiteY2" fmla="*/ 126004 h 756007"/>
              <a:gd name="connsiteX3" fmla="*/ 756007 w 756007"/>
              <a:gd name="connsiteY3" fmla="*/ 630003 h 756007"/>
              <a:gd name="connsiteX4" fmla="*/ 630003 w 756007"/>
              <a:gd name="connsiteY4" fmla="*/ 756007 h 756007"/>
              <a:gd name="connsiteX5" fmla="*/ 126004 w 756007"/>
              <a:gd name="connsiteY5" fmla="*/ 756007 h 756007"/>
              <a:gd name="connsiteX6" fmla="*/ 0 w 756007"/>
              <a:gd name="connsiteY6" fmla="*/ 630003 h 756007"/>
              <a:gd name="connsiteX7" fmla="*/ 0 w 756007"/>
              <a:gd name="connsiteY7" fmla="*/ 126004 h 756007"/>
              <a:gd name="connsiteX8" fmla="*/ 126004 w 75600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007" h="756007">
                <a:moveTo>
                  <a:pt x="126004" y="0"/>
                </a:moveTo>
                <a:lnTo>
                  <a:pt x="630003" y="0"/>
                </a:lnTo>
                <a:cubicBezTo>
                  <a:pt x="699593" y="0"/>
                  <a:pt x="756007" y="56414"/>
                  <a:pt x="756007" y="126004"/>
                </a:cubicBezTo>
                <a:lnTo>
                  <a:pt x="756007" y="630003"/>
                </a:lnTo>
                <a:cubicBezTo>
                  <a:pt x="756007" y="699593"/>
                  <a:pt x="699593" y="756007"/>
                  <a:pt x="630003" y="756007"/>
                </a:cubicBezTo>
                <a:lnTo>
                  <a:pt x="126004" y="756007"/>
                </a:lnTo>
                <a:cubicBezTo>
                  <a:pt x="56414" y="756007"/>
                  <a:pt x="0" y="699593"/>
                  <a:pt x="0" y="630003"/>
                </a:cubicBezTo>
                <a:lnTo>
                  <a:pt x="0" y="126004"/>
                </a:lnTo>
                <a:cubicBezTo>
                  <a:pt x="0" y="56414"/>
                  <a:pt x="56414" y="0"/>
                  <a:pt x="126004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 descr="끝없는 허기">
            <a:extLst>
              <a:ext uri="{FF2B5EF4-FFF2-40B4-BE49-F238E27FC236}">
                <a16:creationId xmlns:a16="http://schemas.microsoft.com/office/drawing/2014/main" id="{A0F07FE6-F8AB-9FA3-0947-728552A3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t="3223" r="3791" b="3223"/>
          <a:stretch>
            <a:fillRect/>
          </a:stretch>
        </p:blipFill>
        <p:spPr bwMode="auto">
          <a:xfrm>
            <a:off x="5231963" y="4539716"/>
            <a:ext cx="775997" cy="756007"/>
          </a:xfrm>
          <a:custGeom>
            <a:avLst/>
            <a:gdLst>
              <a:gd name="connsiteX0" fmla="*/ 126004 w 775997"/>
              <a:gd name="connsiteY0" fmla="*/ 0 h 756007"/>
              <a:gd name="connsiteX1" fmla="*/ 649993 w 775997"/>
              <a:gd name="connsiteY1" fmla="*/ 0 h 756007"/>
              <a:gd name="connsiteX2" fmla="*/ 775997 w 775997"/>
              <a:gd name="connsiteY2" fmla="*/ 126004 h 756007"/>
              <a:gd name="connsiteX3" fmla="*/ 775997 w 775997"/>
              <a:gd name="connsiteY3" fmla="*/ 630003 h 756007"/>
              <a:gd name="connsiteX4" fmla="*/ 649993 w 775997"/>
              <a:gd name="connsiteY4" fmla="*/ 756007 h 756007"/>
              <a:gd name="connsiteX5" fmla="*/ 126004 w 775997"/>
              <a:gd name="connsiteY5" fmla="*/ 756007 h 756007"/>
              <a:gd name="connsiteX6" fmla="*/ 0 w 775997"/>
              <a:gd name="connsiteY6" fmla="*/ 630003 h 756007"/>
              <a:gd name="connsiteX7" fmla="*/ 0 w 775997"/>
              <a:gd name="connsiteY7" fmla="*/ 126004 h 756007"/>
              <a:gd name="connsiteX8" fmla="*/ 126004 w 77599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5997" h="756007">
                <a:moveTo>
                  <a:pt x="126004" y="0"/>
                </a:moveTo>
                <a:lnTo>
                  <a:pt x="649993" y="0"/>
                </a:lnTo>
                <a:cubicBezTo>
                  <a:pt x="719583" y="0"/>
                  <a:pt x="775997" y="56414"/>
                  <a:pt x="775997" y="126004"/>
                </a:cubicBezTo>
                <a:lnTo>
                  <a:pt x="775997" y="630003"/>
                </a:lnTo>
                <a:cubicBezTo>
                  <a:pt x="775997" y="699593"/>
                  <a:pt x="719583" y="756007"/>
                  <a:pt x="649993" y="756007"/>
                </a:cubicBezTo>
                <a:lnTo>
                  <a:pt x="126004" y="756007"/>
                </a:lnTo>
                <a:cubicBezTo>
                  <a:pt x="56414" y="756007"/>
                  <a:pt x="0" y="699593"/>
                  <a:pt x="0" y="630003"/>
                </a:cubicBezTo>
                <a:lnTo>
                  <a:pt x="0" y="126004"/>
                </a:lnTo>
                <a:cubicBezTo>
                  <a:pt x="0" y="56414"/>
                  <a:pt x="56414" y="0"/>
                  <a:pt x="126004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6F65493-81DA-91A9-F347-A8FF3922B9E4}"/>
              </a:ext>
            </a:extLst>
          </p:cNvPr>
          <p:cNvSpPr txBox="1"/>
          <p:nvPr/>
        </p:nvSpPr>
        <p:spPr>
          <a:xfrm>
            <a:off x="3467805" y="6368931"/>
            <a:ext cx="1987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(41)]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청각의 악령 공격 및 스킬 </a:t>
            </a:r>
            <a:endParaRPr lang="en-US" altLang="ko-KR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 상단 부터 할퀴기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암전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물어뜯기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79A426C-F019-AC8E-83F0-2412F5A497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73" y="415949"/>
            <a:ext cx="4730115" cy="3544302"/>
          </a:xfrm>
          <a:prstGeom prst="rect">
            <a:avLst/>
          </a:prstGeom>
          <a:ln w="38100">
            <a:solidFill>
              <a:srgbClr val="D30B9F"/>
            </a:solidFill>
          </a:ln>
        </p:spPr>
      </p:pic>
    </p:spTree>
    <p:extLst>
      <p:ext uri="{BB962C8B-B14F-4D97-AF65-F5344CB8AC3E}">
        <p14:creationId xmlns:p14="http://schemas.microsoft.com/office/powerpoint/2010/main" val="694175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E15AB2-4048-AE1D-7B97-52F69098A0F8}"/>
              </a:ext>
            </a:extLst>
          </p:cNvPr>
          <p:cNvGrpSpPr/>
          <p:nvPr/>
        </p:nvGrpSpPr>
        <p:grpSpPr>
          <a:xfrm>
            <a:off x="6739672" y="2065785"/>
            <a:ext cx="4944539" cy="2726431"/>
            <a:chOff x="6739672" y="2118849"/>
            <a:chExt cx="4944539" cy="27264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6942774" y="2118849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성격의 아이덴티티 파편 획득 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6739672" y="2813955"/>
              <a:ext cx="494453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청각의 악령을 물리치고 성격의 아이덴티티를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획득한 무의 외형 변화이다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뿔이 하나 추가된다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명상을 통해 공격할 때 하나의 기가 추가되어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공격을 가한다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추가로 무의 기본 스피드가 증가한다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A52226FE-7EA4-8543-8985-AB3294653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" b="683"/>
          <a:stretch>
            <a:fillRect/>
          </a:stretch>
        </p:blipFill>
        <p:spPr>
          <a:xfrm>
            <a:off x="2083354" y="467846"/>
            <a:ext cx="4148529" cy="5788147"/>
          </a:xfrm>
          <a:custGeom>
            <a:avLst/>
            <a:gdLst>
              <a:gd name="connsiteX0" fmla="*/ 682147 w 4092802"/>
              <a:gd name="connsiteY0" fmla="*/ 0 h 5710395"/>
              <a:gd name="connsiteX1" fmla="*/ 3410655 w 4092802"/>
              <a:gd name="connsiteY1" fmla="*/ 0 h 5710395"/>
              <a:gd name="connsiteX2" fmla="*/ 4092802 w 4092802"/>
              <a:gd name="connsiteY2" fmla="*/ 682147 h 5710395"/>
              <a:gd name="connsiteX3" fmla="*/ 4092802 w 4092802"/>
              <a:gd name="connsiteY3" fmla="*/ 5028248 h 5710395"/>
              <a:gd name="connsiteX4" fmla="*/ 3410655 w 4092802"/>
              <a:gd name="connsiteY4" fmla="*/ 5710395 h 5710395"/>
              <a:gd name="connsiteX5" fmla="*/ 682147 w 4092802"/>
              <a:gd name="connsiteY5" fmla="*/ 5710395 h 5710395"/>
              <a:gd name="connsiteX6" fmla="*/ 0 w 4092802"/>
              <a:gd name="connsiteY6" fmla="*/ 5028248 h 5710395"/>
              <a:gd name="connsiteX7" fmla="*/ 0 w 4092802"/>
              <a:gd name="connsiteY7" fmla="*/ 682147 h 5710395"/>
              <a:gd name="connsiteX8" fmla="*/ 682147 w 4092802"/>
              <a:gd name="connsiteY8" fmla="*/ 0 h 571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2802" h="5710395">
                <a:moveTo>
                  <a:pt x="682147" y="0"/>
                </a:moveTo>
                <a:lnTo>
                  <a:pt x="3410655" y="0"/>
                </a:lnTo>
                <a:cubicBezTo>
                  <a:pt x="3787394" y="0"/>
                  <a:pt x="4092802" y="305408"/>
                  <a:pt x="4092802" y="682147"/>
                </a:cubicBezTo>
                <a:lnTo>
                  <a:pt x="4092802" y="5028248"/>
                </a:lnTo>
                <a:cubicBezTo>
                  <a:pt x="4092802" y="5404987"/>
                  <a:pt x="3787394" y="5710395"/>
                  <a:pt x="3410655" y="5710395"/>
                </a:cubicBezTo>
                <a:lnTo>
                  <a:pt x="682147" y="5710395"/>
                </a:lnTo>
                <a:cubicBezTo>
                  <a:pt x="305408" y="5710395"/>
                  <a:pt x="0" y="5404987"/>
                  <a:pt x="0" y="5028248"/>
                </a:cubicBezTo>
                <a:lnTo>
                  <a:pt x="0" y="682147"/>
                </a:lnTo>
                <a:cubicBezTo>
                  <a:pt x="0" y="305408"/>
                  <a:pt x="305408" y="0"/>
                  <a:pt x="682147" y="0"/>
                </a:cubicBezTo>
                <a:close/>
              </a:path>
            </a:pathLst>
          </a:cu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668976F-CB16-4A7B-EA18-B363F5C6C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11" y="378987"/>
            <a:ext cx="2320948" cy="17398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120E9C3-D652-DA81-28EE-A62AB8F58C9A}"/>
              </a:ext>
            </a:extLst>
          </p:cNvPr>
          <p:cNvSpPr txBox="1"/>
          <p:nvPr/>
        </p:nvSpPr>
        <p:spPr>
          <a:xfrm>
            <a:off x="2550057" y="6371291"/>
            <a:ext cx="3215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(42)]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성격의 이데아 파편을 얻은 무의 외형 변화</a:t>
            </a:r>
          </a:p>
        </p:txBody>
      </p:sp>
    </p:spTree>
    <p:extLst>
      <p:ext uri="{BB962C8B-B14F-4D97-AF65-F5344CB8AC3E}">
        <p14:creationId xmlns:p14="http://schemas.microsoft.com/office/powerpoint/2010/main" val="4131078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D3232-B4F2-D58A-4BA3-2AD420263D54}"/>
              </a:ext>
            </a:extLst>
          </p:cNvPr>
          <p:cNvSpPr txBox="1"/>
          <p:nvPr/>
        </p:nvSpPr>
        <p:spPr>
          <a:xfrm>
            <a:off x="4266008" y="4274342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성격의 아이덴티티 파편 획득 </a:t>
            </a:r>
            <a:endParaRPr lang="en-US" altLang="ko-KR" sz="2800" b="1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03C35-36E9-A56B-9A33-30E93958E168}"/>
              </a:ext>
            </a:extLst>
          </p:cNvPr>
          <p:cNvSpPr txBox="1"/>
          <p:nvPr/>
        </p:nvSpPr>
        <p:spPr>
          <a:xfrm>
            <a:off x="1885871" y="4949272"/>
            <a:ext cx="9493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성격의 아이덴티티 파편을 얻은 무는 또 하나의 기를 사용하여 적을 공격할 수 있다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성격의 아이덴티티를 통해 얻은 기는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‘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성격의 기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’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라 부르며 성격의 기는 기본 공격 시 일정 확률로 </a:t>
            </a:r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적을 불태운다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20E9C3-D652-DA81-28EE-A62AB8F58C9A}"/>
              </a:ext>
            </a:extLst>
          </p:cNvPr>
          <p:cNvSpPr txBox="1"/>
          <p:nvPr/>
        </p:nvSpPr>
        <p:spPr>
          <a:xfrm>
            <a:off x="4640580" y="3926166"/>
            <a:ext cx="37726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(43)]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성격의 이데아 파편을 얻은 무의 기본 공격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A777F9-4C0A-E090-6A02-A71EEF495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25659" r="6852" b="21820"/>
          <a:stretch/>
        </p:blipFill>
        <p:spPr>
          <a:xfrm>
            <a:off x="2778407" y="544931"/>
            <a:ext cx="7497020" cy="3244712"/>
          </a:xfrm>
          <a:custGeom>
            <a:avLst/>
            <a:gdLst>
              <a:gd name="connsiteX0" fmla="*/ 598461 w 7993566"/>
              <a:gd name="connsiteY0" fmla="*/ 0 h 3601844"/>
              <a:gd name="connsiteX1" fmla="*/ 7393247 w 7993566"/>
              <a:gd name="connsiteY1" fmla="*/ 0 h 3601844"/>
              <a:gd name="connsiteX2" fmla="*/ 7993566 w 7993566"/>
              <a:gd name="connsiteY2" fmla="*/ 600319 h 3601844"/>
              <a:gd name="connsiteX3" fmla="*/ 7993566 w 7993566"/>
              <a:gd name="connsiteY3" fmla="*/ 3001525 h 3601844"/>
              <a:gd name="connsiteX4" fmla="*/ 7393247 w 7993566"/>
              <a:gd name="connsiteY4" fmla="*/ 3601844 h 3601844"/>
              <a:gd name="connsiteX5" fmla="*/ 598461 w 7993566"/>
              <a:gd name="connsiteY5" fmla="*/ 3601844 h 3601844"/>
              <a:gd name="connsiteX6" fmla="*/ 10339 w 7993566"/>
              <a:gd name="connsiteY6" fmla="*/ 3122510 h 3601844"/>
              <a:gd name="connsiteX7" fmla="*/ 0 w 7993566"/>
              <a:gd name="connsiteY7" fmla="*/ 3019956 h 3601844"/>
              <a:gd name="connsiteX8" fmla="*/ 0 w 7993566"/>
              <a:gd name="connsiteY8" fmla="*/ 581888 h 3601844"/>
              <a:gd name="connsiteX9" fmla="*/ 10339 w 7993566"/>
              <a:gd name="connsiteY9" fmla="*/ 479334 h 3601844"/>
              <a:gd name="connsiteX10" fmla="*/ 598461 w 7993566"/>
              <a:gd name="connsiteY10" fmla="*/ 0 h 360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3566" h="3601844">
                <a:moveTo>
                  <a:pt x="598461" y="0"/>
                </a:moveTo>
                <a:lnTo>
                  <a:pt x="7393247" y="0"/>
                </a:lnTo>
                <a:cubicBezTo>
                  <a:pt x="7724794" y="0"/>
                  <a:pt x="7993566" y="268772"/>
                  <a:pt x="7993566" y="600319"/>
                </a:cubicBezTo>
                <a:lnTo>
                  <a:pt x="7993566" y="3001525"/>
                </a:lnTo>
                <a:cubicBezTo>
                  <a:pt x="7993566" y="3333072"/>
                  <a:pt x="7724794" y="3601844"/>
                  <a:pt x="7393247" y="3601844"/>
                </a:cubicBezTo>
                <a:lnTo>
                  <a:pt x="598461" y="3601844"/>
                </a:lnTo>
                <a:cubicBezTo>
                  <a:pt x="308358" y="3601844"/>
                  <a:pt x="66316" y="3396066"/>
                  <a:pt x="10339" y="3122510"/>
                </a:cubicBezTo>
                <a:lnTo>
                  <a:pt x="0" y="3019956"/>
                </a:lnTo>
                <a:lnTo>
                  <a:pt x="0" y="581888"/>
                </a:lnTo>
                <a:lnTo>
                  <a:pt x="10339" y="479334"/>
                </a:lnTo>
                <a:cubicBezTo>
                  <a:pt x="66316" y="205779"/>
                  <a:pt x="308358" y="0"/>
                  <a:pt x="59846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40622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833D-F05A-481F-5F4D-FA99DC63FEF3}"/>
              </a:ext>
            </a:extLst>
          </p:cNvPr>
          <p:cNvSpPr txBox="1"/>
          <p:nvPr/>
        </p:nvSpPr>
        <p:spPr>
          <a:xfrm>
            <a:off x="3835089" y="5564282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독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촉각의 늪</a:t>
            </a:r>
            <a:endParaRPr lang="en-US" altLang="ko-KR" sz="2800" b="1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pic>
        <p:nvPicPr>
          <p:cNvPr id="20" name="그림 19" descr="폐광(메이플스토리) - 나무위키">
            <a:extLst>
              <a:ext uri="{FF2B5EF4-FFF2-40B4-BE49-F238E27FC236}">
                <a16:creationId xmlns:a16="http://schemas.microsoft.com/office/drawing/2014/main" id="{B88488D0-57C3-2D92-0E1B-721AE41D5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238" r="21982" b="238"/>
          <a:stretch/>
        </p:blipFill>
        <p:spPr bwMode="auto">
          <a:xfrm>
            <a:off x="3861755" y="643631"/>
            <a:ext cx="4468489" cy="4468489"/>
          </a:xfrm>
          <a:custGeom>
            <a:avLst/>
            <a:gdLst>
              <a:gd name="connsiteX0" fmla="*/ 482426 w 4761411"/>
              <a:gd name="connsiteY0" fmla="*/ 0 h 4761411"/>
              <a:gd name="connsiteX1" fmla="*/ 4278985 w 4761411"/>
              <a:gd name="connsiteY1" fmla="*/ 0 h 4761411"/>
              <a:gd name="connsiteX2" fmla="*/ 4761411 w 4761411"/>
              <a:gd name="connsiteY2" fmla="*/ 482426 h 4761411"/>
              <a:gd name="connsiteX3" fmla="*/ 4761411 w 4761411"/>
              <a:gd name="connsiteY3" fmla="*/ 4278985 h 4761411"/>
              <a:gd name="connsiteX4" fmla="*/ 4278985 w 4761411"/>
              <a:gd name="connsiteY4" fmla="*/ 4761411 h 4761411"/>
              <a:gd name="connsiteX5" fmla="*/ 482426 w 4761411"/>
              <a:gd name="connsiteY5" fmla="*/ 4761411 h 4761411"/>
              <a:gd name="connsiteX6" fmla="*/ 0 w 4761411"/>
              <a:gd name="connsiteY6" fmla="*/ 4278985 h 4761411"/>
              <a:gd name="connsiteX7" fmla="*/ 0 w 4761411"/>
              <a:gd name="connsiteY7" fmla="*/ 482426 h 4761411"/>
              <a:gd name="connsiteX8" fmla="*/ 482426 w 4761411"/>
              <a:gd name="connsiteY8" fmla="*/ 0 h 476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1411" h="4761411">
                <a:moveTo>
                  <a:pt x="482426" y="0"/>
                </a:moveTo>
                <a:lnTo>
                  <a:pt x="4278985" y="0"/>
                </a:lnTo>
                <a:cubicBezTo>
                  <a:pt x="4545422" y="0"/>
                  <a:pt x="4761411" y="215989"/>
                  <a:pt x="4761411" y="482426"/>
                </a:cubicBezTo>
                <a:lnTo>
                  <a:pt x="4761411" y="4278985"/>
                </a:lnTo>
                <a:cubicBezTo>
                  <a:pt x="4761411" y="4545422"/>
                  <a:pt x="4545422" y="4761411"/>
                  <a:pt x="4278985" y="4761411"/>
                </a:cubicBezTo>
                <a:lnTo>
                  <a:pt x="482426" y="4761411"/>
                </a:lnTo>
                <a:cubicBezTo>
                  <a:pt x="215989" y="4761411"/>
                  <a:pt x="0" y="4545422"/>
                  <a:pt x="0" y="4278985"/>
                </a:cubicBezTo>
                <a:lnTo>
                  <a:pt x="0" y="482426"/>
                </a:lnTo>
                <a:cubicBezTo>
                  <a:pt x="0" y="215989"/>
                  <a:pt x="215989" y="0"/>
                  <a:pt x="48242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7DBD3-5F31-BD73-95F3-1B3929DC5A12}"/>
              </a:ext>
            </a:extLst>
          </p:cNvPr>
          <p:cNvSpPr txBox="1"/>
          <p:nvPr/>
        </p:nvSpPr>
        <p:spPr>
          <a:xfrm>
            <a:off x="4952997" y="5138595"/>
            <a:ext cx="2286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(31)]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보스 검은마법사 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E020B6-FCEE-3A06-C6CE-39CF4B4FD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2" t="289" r="30272" b="3339"/>
          <a:stretch>
            <a:fillRect/>
          </a:stretch>
        </p:blipFill>
        <p:spPr>
          <a:xfrm>
            <a:off x="3861755" y="643631"/>
            <a:ext cx="4468489" cy="4468489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8198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23AD7A9-7993-3380-0733-11EA807BA4D0}"/>
              </a:ext>
            </a:extLst>
          </p:cNvPr>
          <p:cNvGrpSpPr/>
          <p:nvPr/>
        </p:nvGrpSpPr>
        <p:grpSpPr>
          <a:xfrm>
            <a:off x="6990286" y="1261242"/>
            <a:ext cx="4888538" cy="4335517"/>
            <a:chOff x="7018861" y="1340417"/>
            <a:chExt cx="4888538" cy="43355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134041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독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촉각의 늪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1" y="1982615"/>
              <a:ext cx="4888538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두 번째 맵 촉각의 늪에서는 끈적한 액체의 독성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강이 흐르고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독성의 강에 중독되면 속도가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느려지고 지속적인 피해를 입는다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취향의 아이덴티티를 통해 독성을 면역하거나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방독면을 획득하여 독성에 대비한다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좁은 길을 취향의 아이덴티티로 빙의하여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지나갈 수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공기 중에도 독성이 퍼져 있어 지속적인 피해가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입기 때문에 정화 스위치를 통해 공기 중의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독을 정화해야 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DA42534-9101-AD33-0478-8AD48C76DD82}"/>
              </a:ext>
            </a:extLst>
          </p:cNvPr>
          <p:cNvSpPr txBox="1"/>
          <p:nvPr/>
        </p:nvSpPr>
        <p:spPr>
          <a:xfrm>
            <a:off x="3523704" y="2522936"/>
            <a:ext cx="126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(44)]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일부 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002280" y="6561833"/>
            <a:ext cx="2212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(45)]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촉각의 늪 맵 공략</a:t>
            </a: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788F75F-6A15-8DA9-6E48-FA7C9FCF2FA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88" y="2880759"/>
            <a:ext cx="4982400" cy="3546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318200AC-D6A2-23E4-9428-424937D13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35" y="217487"/>
            <a:ext cx="4980768" cy="22399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FBF4720-7AAA-42DB-8A4D-302D569295EF}"/>
              </a:ext>
            </a:extLst>
          </p:cNvPr>
          <p:cNvSpPr/>
          <p:nvPr/>
        </p:nvSpPr>
        <p:spPr>
          <a:xfrm>
            <a:off x="4217190" y="1274282"/>
            <a:ext cx="1919335" cy="783565"/>
          </a:xfrm>
          <a:prstGeom prst="rect">
            <a:avLst/>
          </a:prstGeom>
          <a:noFill/>
          <a:ln w="38100">
            <a:solidFill>
              <a:srgbClr val="D30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9A5D00-52D5-82C7-13AD-C34BB62AAF1B}"/>
              </a:ext>
            </a:extLst>
          </p:cNvPr>
          <p:cNvSpPr/>
          <p:nvPr/>
        </p:nvSpPr>
        <p:spPr>
          <a:xfrm>
            <a:off x="3762102" y="572353"/>
            <a:ext cx="1919335" cy="783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279192-42C1-2D8E-13FE-C18CF7E9993A}"/>
              </a:ext>
            </a:extLst>
          </p:cNvPr>
          <p:cNvSpPr/>
          <p:nvPr/>
        </p:nvSpPr>
        <p:spPr>
          <a:xfrm>
            <a:off x="2157353" y="1421375"/>
            <a:ext cx="563880" cy="3917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63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자연, 어두운, 밤하늘이(가) 표시된 사진&#10;&#10;자동 생성된 설명">
            <a:extLst>
              <a:ext uri="{FF2B5EF4-FFF2-40B4-BE49-F238E27FC236}">
                <a16:creationId xmlns:a16="http://schemas.microsoft.com/office/drawing/2014/main" id="{A093F793-0A55-47D4-BB98-818A411A8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r="-1" b="-1"/>
          <a:stretch/>
        </p:blipFill>
        <p:spPr>
          <a:xfrm>
            <a:off x="22" y="10"/>
            <a:ext cx="12188930" cy="6857990"/>
          </a:xfrm>
          <a:prstGeom prst="rect">
            <a:avLst/>
          </a:prstGeom>
        </p:spPr>
      </p:pic>
      <p:sp>
        <p:nvSpPr>
          <p:cNvPr id="5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텍스트 개체 틀 22">
            <a:extLst>
              <a:ext uri="{FF2B5EF4-FFF2-40B4-BE49-F238E27FC236}">
                <a16:creationId xmlns:a16="http://schemas.microsoft.com/office/drawing/2014/main" id="{343F2756-35A8-417F-8056-E91C2FD64416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017870-CBD2-4374-AF52-6CA592267F3E}"/>
              </a:ext>
            </a:extLst>
          </p:cNvPr>
          <p:cNvSpPr/>
          <p:nvPr/>
        </p:nvSpPr>
        <p:spPr>
          <a:xfrm>
            <a:off x="168106" y="54474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450715-9A97-4179-B443-312468756A4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텍스트 개체 틀 21">
            <a:extLst>
              <a:ext uri="{FF2B5EF4-FFF2-40B4-BE49-F238E27FC236}">
                <a16:creationId xmlns:a16="http://schemas.microsoft.com/office/drawing/2014/main" id="{B907BB53-B23D-40D4-B08F-46ED167F3B33}"/>
              </a:ext>
            </a:extLst>
          </p:cNvPr>
          <p:cNvSpPr txBox="1">
            <a:spLocks/>
          </p:cNvSpPr>
          <p:nvPr/>
        </p:nvSpPr>
        <p:spPr>
          <a:xfrm>
            <a:off x="229577" y="217941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lumOff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900">
                <a:latin typeface="Hahmlet" pitchFamily="2" charset="-127"/>
                <a:ea typeface="Hahmlet" pitchFamily="2" charset="-127"/>
                <a:cs typeface="Hahmlet" pitchFamily="2" charset="-127"/>
              </a:rPr>
              <a:t>GAME</a:t>
            </a:r>
          </a:p>
          <a:p>
            <a:pPr marL="0" indent="0" algn="dist">
              <a:buNone/>
            </a:pPr>
            <a:r>
              <a:rPr lang="en-US" altLang="ko-KR" sz="900">
                <a:latin typeface="Hahmlet" pitchFamily="2" charset="-127"/>
                <a:ea typeface="Hahmlet" pitchFamily="2" charset="-127"/>
                <a:cs typeface="Hahmlet" pitchFamily="2" charset="-127"/>
              </a:rPr>
              <a:t>CONCEPT</a:t>
            </a:r>
            <a:endParaRPr lang="en-US" altLang="ko-KR" sz="900" dirty="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07DE9-5CDB-4C04-9496-EEC9EE7BBCF9}"/>
              </a:ext>
            </a:extLst>
          </p:cNvPr>
          <p:cNvSpPr txBox="1"/>
          <p:nvPr/>
        </p:nvSpPr>
        <p:spPr>
          <a:xfrm>
            <a:off x="4238626" y="3429000"/>
            <a:ext cx="3790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Water Brush" pitchFamily="2" charset="0"/>
                <a:cs typeface="Dreaming Outloud Script Pro" panose="020B0604020202020204" pitchFamily="66" charset="0"/>
              </a:rPr>
              <a:t>IDENTITY</a:t>
            </a:r>
            <a:endParaRPr lang="ko-KR" altLang="en-US" sz="4800">
              <a:latin typeface="Water Brush" pitchFamily="2" charset="0"/>
              <a:cs typeface="Dreaming Outloud Script Pro" panose="020B06040202020202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918EF4-0068-447E-A050-5FB992345624}"/>
              </a:ext>
            </a:extLst>
          </p:cNvPr>
          <p:cNvSpPr txBox="1"/>
          <p:nvPr/>
        </p:nvSpPr>
        <p:spPr>
          <a:xfrm>
            <a:off x="815670" y="4742743"/>
            <a:ext cx="1056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관념의 세상 속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주인공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(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 </a:t>
            </a:r>
            <a:r>
              <a:rPr lang="ko-KR" altLang="en-US" sz="1400">
                <a:effectLst>
                  <a:glow rad="215900">
                    <a:schemeClr val="tx1">
                      <a:alpha val="23000"/>
                    </a:schemeClr>
                  </a:glow>
                </a:effectLst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이데아의 파편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을 수집하며 자신의 </a:t>
            </a:r>
            <a:r>
              <a:rPr lang="ko-KR" altLang="en-US" sz="1400">
                <a:effectLst>
                  <a:glow rad="215900">
                    <a:schemeClr val="tx1">
                      <a:alpha val="23000"/>
                    </a:schemeClr>
                  </a:glow>
                </a:effectLst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정체성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을 찾기 위한 여정을 떠나는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2.5D 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액션 </a:t>
            </a:r>
            <a:r>
              <a:rPr lang="ko-KR" altLang="en-US" sz="1400" err="1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메트로배니아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어드벤처 게임</a:t>
            </a:r>
            <a:endParaRPr lang="en-US" altLang="ko-KR" sz="1400">
              <a:solidFill>
                <a:schemeClr val="tx1">
                  <a:lumMod val="85000"/>
                </a:schemeClr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7E55EEE-AF9C-4355-97DD-27D29C92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93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4C1870B-E1F1-D246-62E8-C9A28D1000E3}"/>
              </a:ext>
            </a:extLst>
          </p:cNvPr>
          <p:cNvGrpSpPr/>
          <p:nvPr/>
        </p:nvGrpSpPr>
        <p:grpSpPr>
          <a:xfrm>
            <a:off x="7018861" y="1953739"/>
            <a:ext cx="4782614" cy="2950522"/>
            <a:chOff x="7018861" y="2083367"/>
            <a:chExt cx="4782614" cy="29505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208336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독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촉각의 악령 주둔지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1" y="2725565"/>
              <a:ext cx="478261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촉각의 늪에 숨겨져 있는 촉각의 악령의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주둔지이다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맵 대부분이 독성으로 된 호수이기 때문에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독에 중독되지 않도록 조심해야 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취향의 아이덴티티로 변하면 독에 면역이기에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유리하고 지형을 잘 활용해 공격을 피해야 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351493" y="6553721"/>
            <a:ext cx="1631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(46)]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촉각의 악령 주둔지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C3456FA-EAC0-7753-2D8D-7C1278399DCA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418" y="2881344"/>
            <a:ext cx="4982400" cy="3546000"/>
          </a:xfrm>
          <a:prstGeom prst="rect">
            <a:avLst/>
          </a:prstGeom>
          <a:ln w="38100">
            <a:solidFill>
              <a:srgbClr val="D30B9F"/>
            </a:solidFill>
          </a:ln>
        </p:spPr>
      </p:pic>
      <p:pic>
        <p:nvPicPr>
          <p:cNvPr id="28" name="Picture 4" descr="Ori &amp; The Blind Forest - map">
            <a:extLst>
              <a:ext uri="{FF2B5EF4-FFF2-40B4-BE49-F238E27FC236}">
                <a16:creationId xmlns:a16="http://schemas.microsoft.com/office/drawing/2014/main" id="{3478E192-D8B4-8F6C-DAEF-8D914069D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5" y="217488"/>
            <a:ext cx="4980768" cy="224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F4F28BC6-8708-755C-79EB-60088D163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35" y="217487"/>
            <a:ext cx="4980768" cy="22399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049438-64EE-F79C-DFBF-751072FB47AC}"/>
              </a:ext>
            </a:extLst>
          </p:cNvPr>
          <p:cNvSpPr txBox="1"/>
          <p:nvPr/>
        </p:nvSpPr>
        <p:spPr>
          <a:xfrm>
            <a:off x="3523704" y="2522936"/>
            <a:ext cx="126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(44)]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일부 맵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4312EC-DB45-5437-E0D8-A4C1A6B22CAB}"/>
              </a:ext>
            </a:extLst>
          </p:cNvPr>
          <p:cNvSpPr/>
          <p:nvPr/>
        </p:nvSpPr>
        <p:spPr>
          <a:xfrm>
            <a:off x="4217190" y="1274282"/>
            <a:ext cx="1919335" cy="783565"/>
          </a:xfrm>
          <a:prstGeom prst="rect">
            <a:avLst/>
          </a:prstGeom>
          <a:noFill/>
          <a:ln w="38100">
            <a:solidFill>
              <a:srgbClr val="D30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4150C5-C274-A227-FBA1-B3C115DCD09A}"/>
              </a:ext>
            </a:extLst>
          </p:cNvPr>
          <p:cNvSpPr/>
          <p:nvPr/>
        </p:nvSpPr>
        <p:spPr>
          <a:xfrm>
            <a:off x="3762102" y="572353"/>
            <a:ext cx="1919335" cy="783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9A074E-98BB-476F-3C68-C8504D9B63AD}"/>
              </a:ext>
            </a:extLst>
          </p:cNvPr>
          <p:cNvSpPr/>
          <p:nvPr/>
        </p:nvSpPr>
        <p:spPr>
          <a:xfrm>
            <a:off x="2157353" y="1421375"/>
            <a:ext cx="563880" cy="391783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482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7BB2D8-FDB0-B764-D6FE-077AEB0A56DF}"/>
              </a:ext>
            </a:extLst>
          </p:cNvPr>
          <p:cNvGrpSpPr/>
          <p:nvPr/>
        </p:nvGrpSpPr>
        <p:grpSpPr>
          <a:xfrm>
            <a:off x="7018860" y="1261242"/>
            <a:ext cx="4944539" cy="4335517"/>
            <a:chOff x="7018860" y="1542347"/>
            <a:chExt cx="4944539" cy="43355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154234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독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촉각의 악령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0" y="2184545"/>
              <a:ext cx="494453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촉각의 악령은 기본 공격 독 뱉기와 특수 스킬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독 파도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,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쇠퇴 두 개의 스킬을 가지고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기본 공격 독 뱉기 원거리에서 상대에게 독성이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있는 침을 뱉어 지속적인 데미지를 입힌다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특수 스킬 독 파도는 광범위에 큰 독성이 있는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파도를 일으켜 상대에게 큰 피해를 주며 공중에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독성이 강한 독을 퍼뜨린다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특수 스킬 쇠퇴는 상대의 속도를 빼앗고 일정시간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독에 중독되도록 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622274" y="4059222"/>
            <a:ext cx="1514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(47)]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촉각의 악령 공략</a:t>
            </a:r>
          </a:p>
        </p:txBody>
      </p:sp>
      <p:sp>
        <p:nvSpPr>
          <p:cNvPr id="64" name="텍스트 개체 틀 21">
            <a:extLst>
              <a:ext uri="{FF2B5EF4-FFF2-40B4-BE49-F238E27FC236}">
                <a16:creationId xmlns:a16="http://schemas.microsoft.com/office/drawing/2014/main" id="{BF9E5FE5-06B0-2533-C805-EB20BEB74099}"/>
              </a:ext>
            </a:extLst>
          </p:cNvPr>
          <p:cNvSpPr txBox="1">
            <a:spLocks/>
          </p:cNvSpPr>
          <p:nvPr/>
        </p:nvSpPr>
        <p:spPr>
          <a:xfrm>
            <a:off x="2286819" y="4561958"/>
            <a:ext cx="2174756" cy="1646122"/>
          </a:xfrm>
          <a:prstGeom prst="roundRect">
            <a:avLst>
              <a:gd name="adj" fmla="val 14617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ED8FFE-B68C-6F79-323B-CBF508DD5EA6}"/>
              </a:ext>
            </a:extLst>
          </p:cNvPr>
          <p:cNvSpPr txBox="1"/>
          <p:nvPr/>
        </p:nvSpPr>
        <p:spPr>
          <a:xfrm>
            <a:off x="3467805" y="6368931"/>
            <a:ext cx="1987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(48)]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촉각의 악령 공격 및 스킬 </a:t>
            </a:r>
            <a:endParaRPr lang="en-US" altLang="ko-KR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 상단 부터 독 뱉기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독 파도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쇠퇴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CE665190-EB52-C18A-CB58-C969957C3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80" y="4480631"/>
            <a:ext cx="2559143" cy="1918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그림 66" descr="무척추동물이(가) 표시된 사진&#10;&#10;자동 생성된 설명">
            <a:extLst>
              <a:ext uri="{FF2B5EF4-FFF2-40B4-BE49-F238E27FC236}">
                <a16:creationId xmlns:a16="http://schemas.microsoft.com/office/drawing/2014/main" id="{5CA46DAF-A6E2-CB41-F0AE-BBE5C9B5B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2" t="8975" r="7168" b="8975"/>
          <a:stretch>
            <a:fillRect/>
          </a:stretch>
        </p:blipFill>
        <p:spPr>
          <a:xfrm>
            <a:off x="4794872" y="5439843"/>
            <a:ext cx="756007" cy="756007"/>
          </a:xfrm>
          <a:custGeom>
            <a:avLst/>
            <a:gdLst>
              <a:gd name="connsiteX0" fmla="*/ 126004 w 756007"/>
              <a:gd name="connsiteY0" fmla="*/ 0 h 756007"/>
              <a:gd name="connsiteX1" fmla="*/ 630004 w 756007"/>
              <a:gd name="connsiteY1" fmla="*/ 0 h 756007"/>
              <a:gd name="connsiteX2" fmla="*/ 756007 w 756007"/>
              <a:gd name="connsiteY2" fmla="*/ 126004 h 756007"/>
              <a:gd name="connsiteX3" fmla="*/ 756007 w 756007"/>
              <a:gd name="connsiteY3" fmla="*/ 630004 h 756007"/>
              <a:gd name="connsiteX4" fmla="*/ 630004 w 756007"/>
              <a:gd name="connsiteY4" fmla="*/ 756007 h 756007"/>
              <a:gd name="connsiteX5" fmla="*/ 126004 w 756007"/>
              <a:gd name="connsiteY5" fmla="*/ 756007 h 756007"/>
              <a:gd name="connsiteX6" fmla="*/ 0 w 756007"/>
              <a:gd name="connsiteY6" fmla="*/ 630004 h 756007"/>
              <a:gd name="connsiteX7" fmla="*/ 0 w 756007"/>
              <a:gd name="connsiteY7" fmla="*/ 126004 h 756007"/>
              <a:gd name="connsiteX8" fmla="*/ 126004 w 75600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007" h="756007">
                <a:moveTo>
                  <a:pt x="126004" y="0"/>
                </a:moveTo>
                <a:lnTo>
                  <a:pt x="630004" y="0"/>
                </a:lnTo>
                <a:cubicBezTo>
                  <a:pt x="699594" y="0"/>
                  <a:pt x="756007" y="56413"/>
                  <a:pt x="756007" y="126004"/>
                </a:cubicBezTo>
                <a:lnTo>
                  <a:pt x="756007" y="630004"/>
                </a:lnTo>
                <a:cubicBezTo>
                  <a:pt x="756007" y="699594"/>
                  <a:pt x="699594" y="756007"/>
                  <a:pt x="630004" y="756007"/>
                </a:cubicBezTo>
                <a:lnTo>
                  <a:pt x="126004" y="756007"/>
                </a:lnTo>
                <a:cubicBezTo>
                  <a:pt x="56413" y="756007"/>
                  <a:pt x="0" y="699594"/>
                  <a:pt x="0" y="630004"/>
                </a:cubicBezTo>
                <a:lnTo>
                  <a:pt x="0" y="126004"/>
                </a:lnTo>
                <a:cubicBezTo>
                  <a:pt x="0" y="56413"/>
                  <a:pt x="56413" y="0"/>
                  <a:pt x="126004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61FC764-CD6F-DF7B-E504-0FD85F334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t="8441" r="9908" b="6480"/>
          <a:stretch>
            <a:fillRect/>
          </a:stretch>
        </p:blipFill>
        <p:spPr>
          <a:xfrm>
            <a:off x="5231963" y="4539716"/>
            <a:ext cx="775997" cy="756007"/>
          </a:xfrm>
          <a:custGeom>
            <a:avLst/>
            <a:gdLst>
              <a:gd name="connsiteX0" fmla="*/ 126004 w 775997"/>
              <a:gd name="connsiteY0" fmla="*/ 0 h 756007"/>
              <a:gd name="connsiteX1" fmla="*/ 649993 w 775997"/>
              <a:gd name="connsiteY1" fmla="*/ 0 h 756007"/>
              <a:gd name="connsiteX2" fmla="*/ 775997 w 775997"/>
              <a:gd name="connsiteY2" fmla="*/ 126004 h 756007"/>
              <a:gd name="connsiteX3" fmla="*/ 775997 w 775997"/>
              <a:gd name="connsiteY3" fmla="*/ 630003 h 756007"/>
              <a:gd name="connsiteX4" fmla="*/ 649993 w 775997"/>
              <a:gd name="connsiteY4" fmla="*/ 756007 h 756007"/>
              <a:gd name="connsiteX5" fmla="*/ 126004 w 775997"/>
              <a:gd name="connsiteY5" fmla="*/ 756007 h 756007"/>
              <a:gd name="connsiteX6" fmla="*/ 0 w 775997"/>
              <a:gd name="connsiteY6" fmla="*/ 630003 h 756007"/>
              <a:gd name="connsiteX7" fmla="*/ 0 w 775997"/>
              <a:gd name="connsiteY7" fmla="*/ 126004 h 756007"/>
              <a:gd name="connsiteX8" fmla="*/ 126004 w 77599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5997" h="756007">
                <a:moveTo>
                  <a:pt x="126004" y="0"/>
                </a:moveTo>
                <a:lnTo>
                  <a:pt x="649993" y="0"/>
                </a:lnTo>
                <a:cubicBezTo>
                  <a:pt x="719583" y="0"/>
                  <a:pt x="775997" y="56414"/>
                  <a:pt x="775997" y="126004"/>
                </a:cubicBezTo>
                <a:lnTo>
                  <a:pt x="775997" y="630003"/>
                </a:lnTo>
                <a:cubicBezTo>
                  <a:pt x="775997" y="699593"/>
                  <a:pt x="719583" y="756007"/>
                  <a:pt x="649993" y="756007"/>
                </a:cubicBezTo>
                <a:lnTo>
                  <a:pt x="126004" y="756007"/>
                </a:lnTo>
                <a:cubicBezTo>
                  <a:pt x="56414" y="756007"/>
                  <a:pt x="0" y="699593"/>
                  <a:pt x="0" y="630003"/>
                </a:cubicBezTo>
                <a:lnTo>
                  <a:pt x="0" y="126004"/>
                </a:lnTo>
                <a:cubicBezTo>
                  <a:pt x="0" y="56414"/>
                  <a:pt x="56414" y="0"/>
                  <a:pt x="126004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69" name="그림 68" descr="실내, 놓은, 침대, 흐린이(가) 표시된 사진&#10;&#10;자동 생성된 설명">
            <a:extLst>
              <a:ext uri="{FF2B5EF4-FFF2-40B4-BE49-F238E27FC236}">
                <a16:creationId xmlns:a16="http://schemas.microsoft.com/office/drawing/2014/main" id="{CCA9F48F-EEB1-5D0F-343B-D7A61CEDA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t="3504" r="3658" b="3504"/>
          <a:stretch>
            <a:fillRect/>
          </a:stretch>
        </p:blipFill>
        <p:spPr>
          <a:xfrm>
            <a:off x="5721909" y="5439841"/>
            <a:ext cx="756007" cy="756007"/>
          </a:xfrm>
          <a:custGeom>
            <a:avLst/>
            <a:gdLst>
              <a:gd name="connsiteX0" fmla="*/ 126004 w 756007"/>
              <a:gd name="connsiteY0" fmla="*/ 0 h 756007"/>
              <a:gd name="connsiteX1" fmla="*/ 630003 w 756007"/>
              <a:gd name="connsiteY1" fmla="*/ 0 h 756007"/>
              <a:gd name="connsiteX2" fmla="*/ 756007 w 756007"/>
              <a:gd name="connsiteY2" fmla="*/ 126004 h 756007"/>
              <a:gd name="connsiteX3" fmla="*/ 756007 w 756007"/>
              <a:gd name="connsiteY3" fmla="*/ 630003 h 756007"/>
              <a:gd name="connsiteX4" fmla="*/ 630003 w 756007"/>
              <a:gd name="connsiteY4" fmla="*/ 756007 h 756007"/>
              <a:gd name="connsiteX5" fmla="*/ 126004 w 756007"/>
              <a:gd name="connsiteY5" fmla="*/ 756007 h 756007"/>
              <a:gd name="connsiteX6" fmla="*/ 0 w 756007"/>
              <a:gd name="connsiteY6" fmla="*/ 630003 h 756007"/>
              <a:gd name="connsiteX7" fmla="*/ 0 w 756007"/>
              <a:gd name="connsiteY7" fmla="*/ 126004 h 756007"/>
              <a:gd name="connsiteX8" fmla="*/ 126004 w 75600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007" h="756007">
                <a:moveTo>
                  <a:pt x="126004" y="0"/>
                </a:moveTo>
                <a:lnTo>
                  <a:pt x="630003" y="0"/>
                </a:lnTo>
                <a:cubicBezTo>
                  <a:pt x="699593" y="0"/>
                  <a:pt x="756007" y="56414"/>
                  <a:pt x="756007" y="126004"/>
                </a:cubicBezTo>
                <a:lnTo>
                  <a:pt x="756007" y="630003"/>
                </a:lnTo>
                <a:cubicBezTo>
                  <a:pt x="756007" y="699593"/>
                  <a:pt x="699593" y="756007"/>
                  <a:pt x="630003" y="756007"/>
                </a:cubicBezTo>
                <a:lnTo>
                  <a:pt x="126004" y="756007"/>
                </a:lnTo>
                <a:cubicBezTo>
                  <a:pt x="56414" y="756007"/>
                  <a:pt x="0" y="699593"/>
                  <a:pt x="0" y="630003"/>
                </a:cubicBezTo>
                <a:lnTo>
                  <a:pt x="0" y="126004"/>
                </a:lnTo>
                <a:cubicBezTo>
                  <a:pt x="0" y="56414"/>
                  <a:pt x="56414" y="0"/>
                  <a:pt x="126004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577E46C4-89E6-FA8D-4101-892D0EBE8F9E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06" y="410240"/>
            <a:ext cx="4732382" cy="3546000"/>
          </a:xfrm>
          <a:prstGeom prst="rect">
            <a:avLst/>
          </a:prstGeom>
          <a:ln w="38100">
            <a:solidFill>
              <a:srgbClr val="D30B9F"/>
            </a:solidFill>
          </a:ln>
        </p:spPr>
      </p:pic>
    </p:spTree>
    <p:extLst>
      <p:ext uri="{BB962C8B-B14F-4D97-AF65-F5344CB8AC3E}">
        <p14:creationId xmlns:p14="http://schemas.microsoft.com/office/powerpoint/2010/main" val="1786324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91989AE-088D-9E2D-1BA1-237E98659653}"/>
              </a:ext>
            </a:extLst>
          </p:cNvPr>
          <p:cNvGrpSpPr/>
          <p:nvPr/>
        </p:nvGrpSpPr>
        <p:grpSpPr>
          <a:xfrm>
            <a:off x="6739672" y="2118849"/>
            <a:ext cx="4944539" cy="3280429"/>
            <a:chOff x="6739672" y="2118849"/>
            <a:chExt cx="4944539" cy="32804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6942774" y="2118849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취향의 아이덴티티 파편 획득 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6739672" y="2813955"/>
              <a:ext cx="494453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촉각의 악령을 물리치고 취향의 아이덴티티를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획득한 무의 외형 변화이다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꼬리와 다리가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추가된다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명상을 통해 공격할 때 하나의 기가 추가되어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공격을 가한다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추가로 무의 기본 공격력이 증가한다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</p:grpSp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A52226FE-7EA4-8543-8985-AB3294653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" b="683"/>
          <a:stretch>
            <a:fillRect/>
          </a:stretch>
        </p:blipFill>
        <p:spPr>
          <a:xfrm>
            <a:off x="2083354" y="467846"/>
            <a:ext cx="4148529" cy="5788147"/>
          </a:xfrm>
          <a:custGeom>
            <a:avLst/>
            <a:gdLst>
              <a:gd name="connsiteX0" fmla="*/ 682147 w 4092802"/>
              <a:gd name="connsiteY0" fmla="*/ 0 h 5710395"/>
              <a:gd name="connsiteX1" fmla="*/ 3410655 w 4092802"/>
              <a:gd name="connsiteY1" fmla="*/ 0 h 5710395"/>
              <a:gd name="connsiteX2" fmla="*/ 4092802 w 4092802"/>
              <a:gd name="connsiteY2" fmla="*/ 682147 h 5710395"/>
              <a:gd name="connsiteX3" fmla="*/ 4092802 w 4092802"/>
              <a:gd name="connsiteY3" fmla="*/ 5028248 h 5710395"/>
              <a:gd name="connsiteX4" fmla="*/ 3410655 w 4092802"/>
              <a:gd name="connsiteY4" fmla="*/ 5710395 h 5710395"/>
              <a:gd name="connsiteX5" fmla="*/ 682147 w 4092802"/>
              <a:gd name="connsiteY5" fmla="*/ 5710395 h 5710395"/>
              <a:gd name="connsiteX6" fmla="*/ 0 w 4092802"/>
              <a:gd name="connsiteY6" fmla="*/ 5028248 h 5710395"/>
              <a:gd name="connsiteX7" fmla="*/ 0 w 4092802"/>
              <a:gd name="connsiteY7" fmla="*/ 682147 h 5710395"/>
              <a:gd name="connsiteX8" fmla="*/ 682147 w 4092802"/>
              <a:gd name="connsiteY8" fmla="*/ 0 h 571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2802" h="5710395">
                <a:moveTo>
                  <a:pt x="682147" y="0"/>
                </a:moveTo>
                <a:lnTo>
                  <a:pt x="3410655" y="0"/>
                </a:lnTo>
                <a:cubicBezTo>
                  <a:pt x="3787394" y="0"/>
                  <a:pt x="4092802" y="305408"/>
                  <a:pt x="4092802" y="682147"/>
                </a:cubicBezTo>
                <a:lnTo>
                  <a:pt x="4092802" y="5028248"/>
                </a:lnTo>
                <a:cubicBezTo>
                  <a:pt x="4092802" y="5404987"/>
                  <a:pt x="3787394" y="5710395"/>
                  <a:pt x="3410655" y="5710395"/>
                </a:cubicBezTo>
                <a:lnTo>
                  <a:pt x="682147" y="5710395"/>
                </a:lnTo>
                <a:cubicBezTo>
                  <a:pt x="305408" y="5710395"/>
                  <a:pt x="0" y="5404987"/>
                  <a:pt x="0" y="5028248"/>
                </a:cubicBezTo>
                <a:lnTo>
                  <a:pt x="0" y="682147"/>
                </a:lnTo>
                <a:cubicBezTo>
                  <a:pt x="0" y="305408"/>
                  <a:pt x="305408" y="0"/>
                  <a:pt x="682147" y="0"/>
                </a:cubicBezTo>
                <a:close/>
              </a:path>
            </a:pathLst>
          </a:cu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120E9C3-D652-DA81-28EE-A62AB8F58C9A}"/>
              </a:ext>
            </a:extLst>
          </p:cNvPr>
          <p:cNvSpPr txBox="1"/>
          <p:nvPr/>
        </p:nvSpPr>
        <p:spPr>
          <a:xfrm>
            <a:off x="2550057" y="6371291"/>
            <a:ext cx="3215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(49)]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취향의 이데아 파편을 얻은 무의 외형 변화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D874819-F8C6-5181-5267-F9B26B483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84" y="352548"/>
            <a:ext cx="2320948" cy="1739862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D67BFA4A-3F1B-86EC-951A-54FE3E0B54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t="22108" r="41" b="14485"/>
          <a:stretch/>
        </p:blipFill>
        <p:spPr>
          <a:xfrm>
            <a:off x="2207376" y="1732029"/>
            <a:ext cx="3900484" cy="35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185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D3232-B4F2-D58A-4BA3-2AD420263D54}"/>
              </a:ext>
            </a:extLst>
          </p:cNvPr>
          <p:cNvSpPr txBox="1"/>
          <p:nvPr/>
        </p:nvSpPr>
        <p:spPr>
          <a:xfrm>
            <a:off x="4266008" y="4274342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취향의 아이덴티티 파편 획득 </a:t>
            </a:r>
            <a:endParaRPr lang="en-US" altLang="ko-KR" sz="2800" b="1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03C35-36E9-A56B-9A33-30E93958E168}"/>
              </a:ext>
            </a:extLst>
          </p:cNvPr>
          <p:cNvSpPr txBox="1"/>
          <p:nvPr/>
        </p:nvSpPr>
        <p:spPr>
          <a:xfrm>
            <a:off x="1885871" y="4949272"/>
            <a:ext cx="9493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취향의 아이덴티티 파편을 얻은 무는 또 하나의 기를 사용하여 적을 공격할 수 있다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취향의 아이덴티티를 통해 얻은 기는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‘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취향의 기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’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라 부르며 취향의 기는 기본 공격 시 일정 확률로</a:t>
            </a:r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적에게 독성이 강한 독을 중독시키며 지속적인 피해와 속도를 감소시킨다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20E9C3-D652-DA81-28EE-A62AB8F58C9A}"/>
              </a:ext>
            </a:extLst>
          </p:cNvPr>
          <p:cNvSpPr txBox="1"/>
          <p:nvPr/>
        </p:nvSpPr>
        <p:spPr>
          <a:xfrm>
            <a:off x="4919355" y="3926166"/>
            <a:ext cx="3215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(50)]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취향의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이데아 파편을 얻은 무의 기본 공격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A777F9-4C0A-E090-6A02-A71EEF495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25659" r="6852" b="21820"/>
          <a:stretch/>
        </p:blipFill>
        <p:spPr>
          <a:xfrm>
            <a:off x="2778407" y="544931"/>
            <a:ext cx="7497020" cy="3244712"/>
          </a:xfrm>
          <a:custGeom>
            <a:avLst/>
            <a:gdLst>
              <a:gd name="connsiteX0" fmla="*/ 598461 w 7993566"/>
              <a:gd name="connsiteY0" fmla="*/ 0 h 3601844"/>
              <a:gd name="connsiteX1" fmla="*/ 7393247 w 7993566"/>
              <a:gd name="connsiteY1" fmla="*/ 0 h 3601844"/>
              <a:gd name="connsiteX2" fmla="*/ 7993566 w 7993566"/>
              <a:gd name="connsiteY2" fmla="*/ 600319 h 3601844"/>
              <a:gd name="connsiteX3" fmla="*/ 7993566 w 7993566"/>
              <a:gd name="connsiteY3" fmla="*/ 3001525 h 3601844"/>
              <a:gd name="connsiteX4" fmla="*/ 7393247 w 7993566"/>
              <a:gd name="connsiteY4" fmla="*/ 3601844 h 3601844"/>
              <a:gd name="connsiteX5" fmla="*/ 598461 w 7993566"/>
              <a:gd name="connsiteY5" fmla="*/ 3601844 h 3601844"/>
              <a:gd name="connsiteX6" fmla="*/ 10339 w 7993566"/>
              <a:gd name="connsiteY6" fmla="*/ 3122510 h 3601844"/>
              <a:gd name="connsiteX7" fmla="*/ 0 w 7993566"/>
              <a:gd name="connsiteY7" fmla="*/ 3019956 h 3601844"/>
              <a:gd name="connsiteX8" fmla="*/ 0 w 7993566"/>
              <a:gd name="connsiteY8" fmla="*/ 581888 h 3601844"/>
              <a:gd name="connsiteX9" fmla="*/ 10339 w 7993566"/>
              <a:gd name="connsiteY9" fmla="*/ 479334 h 3601844"/>
              <a:gd name="connsiteX10" fmla="*/ 598461 w 7993566"/>
              <a:gd name="connsiteY10" fmla="*/ 0 h 360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3566" h="3601844">
                <a:moveTo>
                  <a:pt x="598461" y="0"/>
                </a:moveTo>
                <a:lnTo>
                  <a:pt x="7393247" y="0"/>
                </a:lnTo>
                <a:cubicBezTo>
                  <a:pt x="7724794" y="0"/>
                  <a:pt x="7993566" y="268772"/>
                  <a:pt x="7993566" y="600319"/>
                </a:cubicBezTo>
                <a:lnTo>
                  <a:pt x="7993566" y="3001525"/>
                </a:lnTo>
                <a:cubicBezTo>
                  <a:pt x="7993566" y="3333072"/>
                  <a:pt x="7724794" y="3601844"/>
                  <a:pt x="7393247" y="3601844"/>
                </a:cubicBezTo>
                <a:lnTo>
                  <a:pt x="598461" y="3601844"/>
                </a:lnTo>
                <a:cubicBezTo>
                  <a:pt x="308358" y="3601844"/>
                  <a:pt x="66316" y="3396066"/>
                  <a:pt x="10339" y="3122510"/>
                </a:cubicBezTo>
                <a:lnTo>
                  <a:pt x="0" y="3019956"/>
                </a:lnTo>
                <a:lnTo>
                  <a:pt x="0" y="581888"/>
                </a:lnTo>
                <a:lnTo>
                  <a:pt x="10339" y="479334"/>
                </a:lnTo>
                <a:cubicBezTo>
                  <a:pt x="66316" y="205779"/>
                  <a:pt x="308358" y="0"/>
                  <a:pt x="598461" y="0"/>
                </a:cubicBezTo>
                <a:close/>
              </a:path>
            </a:pathLst>
          </a:cu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231BD18-CDD5-8327-C18A-DE61917D5574}"/>
              </a:ext>
            </a:extLst>
          </p:cNvPr>
          <p:cNvSpPr/>
          <p:nvPr/>
        </p:nvSpPr>
        <p:spPr>
          <a:xfrm>
            <a:off x="2918460" y="647700"/>
            <a:ext cx="7268426" cy="31267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3D087A-A2AD-ECD6-9E75-AAA5C09A70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t="27832" r="10791" b="23545"/>
          <a:stretch/>
        </p:blipFill>
        <p:spPr>
          <a:xfrm>
            <a:off x="3209035" y="702123"/>
            <a:ext cx="6742685" cy="29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34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833D-F05A-481F-5F4D-FA99DC63FEF3}"/>
              </a:ext>
            </a:extLst>
          </p:cNvPr>
          <p:cNvSpPr txBox="1"/>
          <p:nvPr/>
        </p:nvSpPr>
        <p:spPr>
          <a:xfrm>
            <a:off x="3835089" y="5564282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비행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시각의 신전</a:t>
            </a:r>
            <a:endParaRPr lang="en-US" altLang="ko-KR" sz="2800" b="1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pic>
        <p:nvPicPr>
          <p:cNvPr id="20" name="그림 19" descr="폐광(메이플스토리) - 나무위키">
            <a:extLst>
              <a:ext uri="{FF2B5EF4-FFF2-40B4-BE49-F238E27FC236}">
                <a16:creationId xmlns:a16="http://schemas.microsoft.com/office/drawing/2014/main" id="{B88488D0-57C3-2D92-0E1B-721AE41D5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238" r="21982" b="238"/>
          <a:stretch/>
        </p:blipFill>
        <p:spPr bwMode="auto">
          <a:xfrm>
            <a:off x="3861755" y="643631"/>
            <a:ext cx="4468489" cy="4468489"/>
          </a:xfrm>
          <a:custGeom>
            <a:avLst/>
            <a:gdLst>
              <a:gd name="connsiteX0" fmla="*/ 482426 w 4761411"/>
              <a:gd name="connsiteY0" fmla="*/ 0 h 4761411"/>
              <a:gd name="connsiteX1" fmla="*/ 4278985 w 4761411"/>
              <a:gd name="connsiteY1" fmla="*/ 0 h 4761411"/>
              <a:gd name="connsiteX2" fmla="*/ 4761411 w 4761411"/>
              <a:gd name="connsiteY2" fmla="*/ 482426 h 4761411"/>
              <a:gd name="connsiteX3" fmla="*/ 4761411 w 4761411"/>
              <a:gd name="connsiteY3" fmla="*/ 4278985 h 4761411"/>
              <a:gd name="connsiteX4" fmla="*/ 4278985 w 4761411"/>
              <a:gd name="connsiteY4" fmla="*/ 4761411 h 4761411"/>
              <a:gd name="connsiteX5" fmla="*/ 482426 w 4761411"/>
              <a:gd name="connsiteY5" fmla="*/ 4761411 h 4761411"/>
              <a:gd name="connsiteX6" fmla="*/ 0 w 4761411"/>
              <a:gd name="connsiteY6" fmla="*/ 4278985 h 4761411"/>
              <a:gd name="connsiteX7" fmla="*/ 0 w 4761411"/>
              <a:gd name="connsiteY7" fmla="*/ 482426 h 4761411"/>
              <a:gd name="connsiteX8" fmla="*/ 482426 w 4761411"/>
              <a:gd name="connsiteY8" fmla="*/ 0 h 476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1411" h="4761411">
                <a:moveTo>
                  <a:pt x="482426" y="0"/>
                </a:moveTo>
                <a:lnTo>
                  <a:pt x="4278985" y="0"/>
                </a:lnTo>
                <a:cubicBezTo>
                  <a:pt x="4545422" y="0"/>
                  <a:pt x="4761411" y="215989"/>
                  <a:pt x="4761411" y="482426"/>
                </a:cubicBezTo>
                <a:lnTo>
                  <a:pt x="4761411" y="4278985"/>
                </a:lnTo>
                <a:cubicBezTo>
                  <a:pt x="4761411" y="4545422"/>
                  <a:pt x="4545422" y="4761411"/>
                  <a:pt x="4278985" y="4761411"/>
                </a:cubicBezTo>
                <a:lnTo>
                  <a:pt x="482426" y="4761411"/>
                </a:lnTo>
                <a:cubicBezTo>
                  <a:pt x="215989" y="4761411"/>
                  <a:pt x="0" y="4545422"/>
                  <a:pt x="0" y="4278985"/>
                </a:cubicBezTo>
                <a:lnTo>
                  <a:pt x="0" y="482426"/>
                </a:lnTo>
                <a:cubicBezTo>
                  <a:pt x="0" y="215989"/>
                  <a:pt x="215989" y="0"/>
                  <a:pt x="48242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7DBD3-5F31-BD73-95F3-1B3929DC5A12}"/>
              </a:ext>
            </a:extLst>
          </p:cNvPr>
          <p:cNvSpPr txBox="1"/>
          <p:nvPr/>
        </p:nvSpPr>
        <p:spPr>
          <a:xfrm>
            <a:off x="4952997" y="5138595"/>
            <a:ext cx="2286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(32)]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시간의 신전 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E020B6-FCEE-3A06-C6CE-39CF4B4FD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2" t="289" r="30272" b="3339"/>
          <a:stretch>
            <a:fillRect/>
          </a:stretch>
        </p:blipFill>
        <p:spPr>
          <a:xfrm>
            <a:off x="3861755" y="643631"/>
            <a:ext cx="4468489" cy="4468489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68B969B-2D3E-6F9C-A223-B7C008F9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5" t="774" r="11612" b="1604"/>
          <a:stretch>
            <a:fillRect/>
          </a:stretch>
        </p:blipFill>
        <p:spPr>
          <a:xfrm>
            <a:off x="3861755" y="643631"/>
            <a:ext cx="4468489" cy="4468489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2837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A40B7A-4DDF-CE18-3A46-615C682D5821}"/>
              </a:ext>
            </a:extLst>
          </p:cNvPr>
          <p:cNvGrpSpPr/>
          <p:nvPr/>
        </p:nvGrpSpPr>
        <p:grpSpPr>
          <a:xfrm>
            <a:off x="6990286" y="1676740"/>
            <a:ext cx="4888538" cy="3504520"/>
            <a:chOff x="7018861" y="1805237"/>
            <a:chExt cx="4888538" cy="35045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180523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비행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시각의 신전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1" y="2447435"/>
              <a:ext cx="4888538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세 번째 맵 시각의 신전에서는 어디선가 불어오는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강풍으로 인해 계속 밀려난다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구덩이로 빠지게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되면 죽게 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곳곳에 날아다니는 잡념의 집합체가 움직임을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방해한다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가치의 아이덴티티를 획득하여 갈 수 없는 곳의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아이템을 회오리를 날려 획득할 수 있으며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일정 시간 동안 비행이 가능하다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DA42534-9101-AD33-0478-8AD48C76DD82}"/>
              </a:ext>
            </a:extLst>
          </p:cNvPr>
          <p:cNvSpPr txBox="1"/>
          <p:nvPr/>
        </p:nvSpPr>
        <p:spPr>
          <a:xfrm>
            <a:off x="3523704" y="2522936"/>
            <a:ext cx="126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(51)]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일부 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002280" y="6561833"/>
            <a:ext cx="2212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(52)]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시각의 신전 맵 공략</a:t>
            </a:r>
          </a:p>
        </p:txBody>
      </p:sp>
      <p:pic>
        <p:nvPicPr>
          <p:cNvPr id="4" name="그림 3" descr="텍스트, 실내, 어두운이(가) 표시된 사진&#10;&#10;자동 생성된 설명">
            <a:extLst>
              <a:ext uri="{FF2B5EF4-FFF2-40B4-BE49-F238E27FC236}">
                <a16:creationId xmlns:a16="http://schemas.microsoft.com/office/drawing/2014/main" id="{A295F1F3-FB9C-56B9-7CA0-BE1E799A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21" y="222507"/>
            <a:ext cx="1919336" cy="226682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49A5D00-52D5-82C7-13AD-C34BB62AAF1B}"/>
              </a:ext>
            </a:extLst>
          </p:cNvPr>
          <p:cNvSpPr/>
          <p:nvPr/>
        </p:nvSpPr>
        <p:spPr>
          <a:xfrm>
            <a:off x="3573302" y="712979"/>
            <a:ext cx="907257" cy="42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279192-42C1-2D8E-13FE-C18CF7E9993A}"/>
              </a:ext>
            </a:extLst>
          </p:cNvPr>
          <p:cNvSpPr/>
          <p:nvPr/>
        </p:nvSpPr>
        <p:spPr>
          <a:xfrm>
            <a:off x="3458988" y="1460246"/>
            <a:ext cx="303114" cy="24551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BF4720-7AAA-42DB-8A4D-302D569295EF}"/>
              </a:ext>
            </a:extLst>
          </p:cNvPr>
          <p:cNvSpPr/>
          <p:nvPr/>
        </p:nvSpPr>
        <p:spPr>
          <a:xfrm>
            <a:off x="3843811" y="186026"/>
            <a:ext cx="871720" cy="426230"/>
          </a:xfrm>
          <a:prstGeom prst="rect">
            <a:avLst/>
          </a:prstGeom>
          <a:noFill/>
          <a:ln w="38100">
            <a:solidFill>
              <a:srgbClr val="D30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화이트보드이(가) 표시된 사진&#10;&#10;자동 생성된 설명">
            <a:extLst>
              <a:ext uri="{FF2B5EF4-FFF2-40B4-BE49-F238E27FC236}">
                <a16:creationId xmlns:a16="http://schemas.microsoft.com/office/drawing/2014/main" id="{36E7472F-D5FD-E15F-4AF7-41C89EEBE32F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89" y="2873454"/>
            <a:ext cx="4982400" cy="3546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850601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5E08F0-BC98-2791-D378-48DD8C3051DB}"/>
              </a:ext>
            </a:extLst>
          </p:cNvPr>
          <p:cNvGrpSpPr/>
          <p:nvPr/>
        </p:nvGrpSpPr>
        <p:grpSpPr>
          <a:xfrm>
            <a:off x="7018861" y="2230738"/>
            <a:ext cx="4782614" cy="2396524"/>
            <a:chOff x="7018861" y="2418647"/>
            <a:chExt cx="4782614" cy="239652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241864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비행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시각의 악령 주둔지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1" y="3060845"/>
              <a:ext cx="478261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시각의 신전의 숨겨져 있는 시각의 악령의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주둔지이다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가치의 아이덴티티를 활용하여 비행한 상태로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공격해야 하며 만약 비행이 능력이 없다면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주변에 놓인 대포를 활용해야 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351493" y="6553721"/>
            <a:ext cx="1631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(53)]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시각의 악령 주둔지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594878-DF9E-DE09-8B85-7C5D7351B1E8}"/>
              </a:ext>
            </a:extLst>
          </p:cNvPr>
          <p:cNvSpPr txBox="1"/>
          <p:nvPr/>
        </p:nvSpPr>
        <p:spPr>
          <a:xfrm>
            <a:off x="3523704" y="2522936"/>
            <a:ext cx="126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(51)]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일부 맵</a:t>
            </a:r>
          </a:p>
        </p:txBody>
      </p:sp>
      <p:pic>
        <p:nvPicPr>
          <p:cNvPr id="29" name="그림 28" descr="텍스트, 실내, 어두운이(가) 표시된 사진&#10;&#10;자동 생성된 설명">
            <a:extLst>
              <a:ext uri="{FF2B5EF4-FFF2-40B4-BE49-F238E27FC236}">
                <a16:creationId xmlns:a16="http://schemas.microsoft.com/office/drawing/2014/main" id="{12213C0A-7C3F-C56A-C066-1F192EB73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21" y="222507"/>
            <a:ext cx="1919336" cy="226682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7F172E-A434-5C89-CDA9-EFAE124EDD93}"/>
              </a:ext>
            </a:extLst>
          </p:cNvPr>
          <p:cNvSpPr/>
          <p:nvPr/>
        </p:nvSpPr>
        <p:spPr>
          <a:xfrm>
            <a:off x="3573302" y="712979"/>
            <a:ext cx="907257" cy="42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8B6733-C467-E343-25A8-79461DB17F4C}"/>
              </a:ext>
            </a:extLst>
          </p:cNvPr>
          <p:cNvSpPr/>
          <p:nvPr/>
        </p:nvSpPr>
        <p:spPr>
          <a:xfrm>
            <a:off x="3458988" y="1460246"/>
            <a:ext cx="303114" cy="245518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8AC6956-6012-57AF-6FF7-6A3345F3FA35}"/>
              </a:ext>
            </a:extLst>
          </p:cNvPr>
          <p:cNvSpPr/>
          <p:nvPr/>
        </p:nvSpPr>
        <p:spPr>
          <a:xfrm>
            <a:off x="3843811" y="186026"/>
            <a:ext cx="871720" cy="426230"/>
          </a:xfrm>
          <a:prstGeom prst="rect">
            <a:avLst/>
          </a:prstGeom>
          <a:noFill/>
          <a:ln w="38100">
            <a:solidFill>
              <a:srgbClr val="D30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1E460CF-9D9D-6ED8-662C-A9684829EA1C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86" y="2886369"/>
            <a:ext cx="4982400" cy="3546000"/>
          </a:xfrm>
          <a:prstGeom prst="rect">
            <a:avLst/>
          </a:prstGeom>
          <a:ln w="28575">
            <a:solidFill>
              <a:srgbClr val="D30B9F"/>
            </a:solidFill>
          </a:ln>
        </p:spPr>
      </p:pic>
    </p:spTree>
    <p:extLst>
      <p:ext uri="{BB962C8B-B14F-4D97-AF65-F5344CB8AC3E}">
        <p14:creationId xmlns:p14="http://schemas.microsoft.com/office/powerpoint/2010/main" val="2886065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C14409C-5BF6-01E0-33C1-A9C222D458B8}"/>
              </a:ext>
            </a:extLst>
          </p:cNvPr>
          <p:cNvGrpSpPr/>
          <p:nvPr/>
        </p:nvGrpSpPr>
        <p:grpSpPr>
          <a:xfrm>
            <a:off x="7009335" y="1261242"/>
            <a:ext cx="4944539" cy="4335517"/>
            <a:chOff x="7018860" y="1572827"/>
            <a:chExt cx="4944539" cy="43355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157282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비행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시각의 악령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0" y="2215025"/>
              <a:ext cx="494453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시각의 악령은 두 개의 특수 능력을 가지고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악마 소환은 작은 악마를 소환한다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작은 악마는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시각의 악령이 만든 폭탄을 가지고 다니며 공격을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폭탄 투하는 시각의 악령이 넓은 범위를 강력한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폭발을 일으키는 폭탄을 투하하여 데미지를 준다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작은 악마의 폭탄을 회오리를 통해 물 지형으로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밀어 넣을 수 있으며 불발된 폭탄을 통해 재활용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하여 적에게 다시 사용할 수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622274" y="4059222"/>
            <a:ext cx="1514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(54)]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시각의 악령 공략</a:t>
            </a:r>
          </a:p>
        </p:txBody>
      </p:sp>
      <p:sp>
        <p:nvSpPr>
          <p:cNvPr id="64" name="텍스트 개체 틀 21">
            <a:extLst>
              <a:ext uri="{FF2B5EF4-FFF2-40B4-BE49-F238E27FC236}">
                <a16:creationId xmlns:a16="http://schemas.microsoft.com/office/drawing/2014/main" id="{BF9E5FE5-06B0-2533-C805-EB20BEB74099}"/>
              </a:ext>
            </a:extLst>
          </p:cNvPr>
          <p:cNvSpPr txBox="1">
            <a:spLocks/>
          </p:cNvSpPr>
          <p:nvPr/>
        </p:nvSpPr>
        <p:spPr>
          <a:xfrm>
            <a:off x="2286819" y="4561958"/>
            <a:ext cx="2174756" cy="1646122"/>
          </a:xfrm>
          <a:prstGeom prst="roundRect">
            <a:avLst>
              <a:gd name="adj" fmla="val 14617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ED8FFE-B68C-6F79-323B-CBF508DD5EA6}"/>
              </a:ext>
            </a:extLst>
          </p:cNvPr>
          <p:cNvSpPr txBox="1"/>
          <p:nvPr/>
        </p:nvSpPr>
        <p:spPr>
          <a:xfrm>
            <a:off x="3467805" y="6368931"/>
            <a:ext cx="1987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(55)]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시각의 악령 공격 및 스킬 </a:t>
            </a:r>
            <a:endParaRPr lang="en-US" altLang="ko-KR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좌측부터 악마 소환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폭탄 투하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146678D-2333-627C-BD13-DCD8DA76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53" y="4566111"/>
            <a:ext cx="2366984" cy="1774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 descr="옅은이(가) 표시된 사진&#10;&#10;자동 생성된 설명">
            <a:extLst>
              <a:ext uri="{FF2B5EF4-FFF2-40B4-BE49-F238E27FC236}">
                <a16:creationId xmlns:a16="http://schemas.microsoft.com/office/drawing/2014/main" id="{D92A851B-A217-48BC-198E-09F8B04E9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" t="3234" r="3504" b="3774"/>
          <a:stretch>
            <a:fillRect/>
          </a:stretch>
        </p:blipFill>
        <p:spPr>
          <a:xfrm>
            <a:off x="4802359" y="5029117"/>
            <a:ext cx="756007" cy="756007"/>
          </a:xfrm>
          <a:custGeom>
            <a:avLst/>
            <a:gdLst>
              <a:gd name="connsiteX0" fmla="*/ 126004 w 756007"/>
              <a:gd name="connsiteY0" fmla="*/ 0 h 756007"/>
              <a:gd name="connsiteX1" fmla="*/ 630004 w 756007"/>
              <a:gd name="connsiteY1" fmla="*/ 0 h 756007"/>
              <a:gd name="connsiteX2" fmla="*/ 756007 w 756007"/>
              <a:gd name="connsiteY2" fmla="*/ 126004 h 756007"/>
              <a:gd name="connsiteX3" fmla="*/ 756007 w 756007"/>
              <a:gd name="connsiteY3" fmla="*/ 630004 h 756007"/>
              <a:gd name="connsiteX4" fmla="*/ 630004 w 756007"/>
              <a:gd name="connsiteY4" fmla="*/ 756007 h 756007"/>
              <a:gd name="connsiteX5" fmla="*/ 126004 w 756007"/>
              <a:gd name="connsiteY5" fmla="*/ 756007 h 756007"/>
              <a:gd name="connsiteX6" fmla="*/ 0 w 756007"/>
              <a:gd name="connsiteY6" fmla="*/ 630004 h 756007"/>
              <a:gd name="connsiteX7" fmla="*/ 0 w 756007"/>
              <a:gd name="connsiteY7" fmla="*/ 126004 h 756007"/>
              <a:gd name="connsiteX8" fmla="*/ 126004 w 75600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007" h="756007">
                <a:moveTo>
                  <a:pt x="126004" y="0"/>
                </a:moveTo>
                <a:lnTo>
                  <a:pt x="630004" y="0"/>
                </a:lnTo>
                <a:cubicBezTo>
                  <a:pt x="699594" y="0"/>
                  <a:pt x="756007" y="56413"/>
                  <a:pt x="756007" y="126004"/>
                </a:cubicBezTo>
                <a:lnTo>
                  <a:pt x="756007" y="630004"/>
                </a:lnTo>
                <a:cubicBezTo>
                  <a:pt x="756007" y="699594"/>
                  <a:pt x="699594" y="756007"/>
                  <a:pt x="630004" y="756007"/>
                </a:cubicBezTo>
                <a:lnTo>
                  <a:pt x="126004" y="756007"/>
                </a:lnTo>
                <a:cubicBezTo>
                  <a:pt x="56413" y="756007"/>
                  <a:pt x="0" y="699594"/>
                  <a:pt x="0" y="630004"/>
                </a:cubicBezTo>
                <a:lnTo>
                  <a:pt x="0" y="126004"/>
                </a:lnTo>
                <a:cubicBezTo>
                  <a:pt x="0" y="56413"/>
                  <a:pt x="56413" y="0"/>
                  <a:pt x="126004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28403D5-AB4D-D488-E604-7FE79EAB9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" t="3504" r="2102" b="3504"/>
          <a:stretch>
            <a:fillRect/>
          </a:stretch>
        </p:blipFill>
        <p:spPr>
          <a:xfrm>
            <a:off x="5729396" y="5029115"/>
            <a:ext cx="756007" cy="756007"/>
          </a:xfrm>
          <a:custGeom>
            <a:avLst/>
            <a:gdLst>
              <a:gd name="connsiteX0" fmla="*/ 126004 w 756007"/>
              <a:gd name="connsiteY0" fmla="*/ 0 h 756007"/>
              <a:gd name="connsiteX1" fmla="*/ 630003 w 756007"/>
              <a:gd name="connsiteY1" fmla="*/ 0 h 756007"/>
              <a:gd name="connsiteX2" fmla="*/ 756007 w 756007"/>
              <a:gd name="connsiteY2" fmla="*/ 126004 h 756007"/>
              <a:gd name="connsiteX3" fmla="*/ 756007 w 756007"/>
              <a:gd name="connsiteY3" fmla="*/ 630003 h 756007"/>
              <a:gd name="connsiteX4" fmla="*/ 630003 w 756007"/>
              <a:gd name="connsiteY4" fmla="*/ 756007 h 756007"/>
              <a:gd name="connsiteX5" fmla="*/ 126004 w 756007"/>
              <a:gd name="connsiteY5" fmla="*/ 756007 h 756007"/>
              <a:gd name="connsiteX6" fmla="*/ 0 w 756007"/>
              <a:gd name="connsiteY6" fmla="*/ 630003 h 756007"/>
              <a:gd name="connsiteX7" fmla="*/ 0 w 756007"/>
              <a:gd name="connsiteY7" fmla="*/ 126004 h 756007"/>
              <a:gd name="connsiteX8" fmla="*/ 126004 w 75600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007" h="756007">
                <a:moveTo>
                  <a:pt x="126004" y="0"/>
                </a:moveTo>
                <a:lnTo>
                  <a:pt x="630003" y="0"/>
                </a:lnTo>
                <a:cubicBezTo>
                  <a:pt x="699593" y="0"/>
                  <a:pt x="756007" y="56414"/>
                  <a:pt x="756007" y="126004"/>
                </a:cubicBezTo>
                <a:lnTo>
                  <a:pt x="756007" y="630003"/>
                </a:lnTo>
                <a:cubicBezTo>
                  <a:pt x="756007" y="699593"/>
                  <a:pt x="699593" y="756007"/>
                  <a:pt x="630003" y="756007"/>
                </a:cubicBezTo>
                <a:lnTo>
                  <a:pt x="126004" y="756007"/>
                </a:lnTo>
                <a:cubicBezTo>
                  <a:pt x="56414" y="756007"/>
                  <a:pt x="0" y="699593"/>
                  <a:pt x="0" y="630003"/>
                </a:cubicBezTo>
                <a:lnTo>
                  <a:pt x="0" y="126004"/>
                </a:lnTo>
                <a:cubicBezTo>
                  <a:pt x="0" y="56414"/>
                  <a:pt x="56414" y="0"/>
                  <a:pt x="126004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DDC28ED-082B-F684-E119-2F2F29EAA23A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0" y="410240"/>
            <a:ext cx="4734000" cy="3546000"/>
          </a:xfrm>
          <a:prstGeom prst="rect">
            <a:avLst/>
          </a:prstGeom>
          <a:ln w="28575">
            <a:solidFill>
              <a:srgbClr val="D30B9F"/>
            </a:solidFill>
          </a:ln>
        </p:spPr>
      </p:pic>
    </p:spTree>
    <p:extLst>
      <p:ext uri="{BB962C8B-B14F-4D97-AF65-F5344CB8AC3E}">
        <p14:creationId xmlns:p14="http://schemas.microsoft.com/office/powerpoint/2010/main" val="322230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ED89B8-214F-4EEA-C6CD-6758C01D41CC}"/>
              </a:ext>
            </a:extLst>
          </p:cNvPr>
          <p:cNvGrpSpPr/>
          <p:nvPr/>
        </p:nvGrpSpPr>
        <p:grpSpPr>
          <a:xfrm>
            <a:off x="6739672" y="2065785"/>
            <a:ext cx="4944539" cy="2726431"/>
            <a:chOff x="6739672" y="2118849"/>
            <a:chExt cx="4944539" cy="27264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6942774" y="2118849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가치의 아이덴티티 파편 획득 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6739672" y="2813955"/>
              <a:ext cx="494453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가치의 악령을 물리치고 가치의 아이덴티티를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획득한 무의 외형 변화이다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날개가 추가된다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명상을 통해 공격할 때 하나의 기가 추가되어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공격을 가한다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추가로 무의 회피 능력이 증가한다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A52226FE-7EA4-8543-8985-AB3294653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" b="683"/>
          <a:stretch>
            <a:fillRect/>
          </a:stretch>
        </p:blipFill>
        <p:spPr>
          <a:xfrm>
            <a:off x="2083354" y="467846"/>
            <a:ext cx="4148529" cy="5788147"/>
          </a:xfrm>
          <a:custGeom>
            <a:avLst/>
            <a:gdLst>
              <a:gd name="connsiteX0" fmla="*/ 682147 w 4092802"/>
              <a:gd name="connsiteY0" fmla="*/ 0 h 5710395"/>
              <a:gd name="connsiteX1" fmla="*/ 3410655 w 4092802"/>
              <a:gd name="connsiteY1" fmla="*/ 0 h 5710395"/>
              <a:gd name="connsiteX2" fmla="*/ 4092802 w 4092802"/>
              <a:gd name="connsiteY2" fmla="*/ 682147 h 5710395"/>
              <a:gd name="connsiteX3" fmla="*/ 4092802 w 4092802"/>
              <a:gd name="connsiteY3" fmla="*/ 5028248 h 5710395"/>
              <a:gd name="connsiteX4" fmla="*/ 3410655 w 4092802"/>
              <a:gd name="connsiteY4" fmla="*/ 5710395 h 5710395"/>
              <a:gd name="connsiteX5" fmla="*/ 682147 w 4092802"/>
              <a:gd name="connsiteY5" fmla="*/ 5710395 h 5710395"/>
              <a:gd name="connsiteX6" fmla="*/ 0 w 4092802"/>
              <a:gd name="connsiteY6" fmla="*/ 5028248 h 5710395"/>
              <a:gd name="connsiteX7" fmla="*/ 0 w 4092802"/>
              <a:gd name="connsiteY7" fmla="*/ 682147 h 5710395"/>
              <a:gd name="connsiteX8" fmla="*/ 682147 w 4092802"/>
              <a:gd name="connsiteY8" fmla="*/ 0 h 571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2802" h="5710395">
                <a:moveTo>
                  <a:pt x="682147" y="0"/>
                </a:moveTo>
                <a:lnTo>
                  <a:pt x="3410655" y="0"/>
                </a:lnTo>
                <a:cubicBezTo>
                  <a:pt x="3787394" y="0"/>
                  <a:pt x="4092802" y="305408"/>
                  <a:pt x="4092802" y="682147"/>
                </a:cubicBezTo>
                <a:lnTo>
                  <a:pt x="4092802" y="5028248"/>
                </a:lnTo>
                <a:cubicBezTo>
                  <a:pt x="4092802" y="5404987"/>
                  <a:pt x="3787394" y="5710395"/>
                  <a:pt x="3410655" y="5710395"/>
                </a:cubicBezTo>
                <a:lnTo>
                  <a:pt x="682147" y="5710395"/>
                </a:lnTo>
                <a:cubicBezTo>
                  <a:pt x="305408" y="5710395"/>
                  <a:pt x="0" y="5404987"/>
                  <a:pt x="0" y="5028248"/>
                </a:cubicBezTo>
                <a:lnTo>
                  <a:pt x="0" y="682147"/>
                </a:lnTo>
                <a:cubicBezTo>
                  <a:pt x="0" y="305408"/>
                  <a:pt x="305408" y="0"/>
                  <a:pt x="682147" y="0"/>
                </a:cubicBezTo>
                <a:close/>
              </a:path>
            </a:pathLst>
          </a:cu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120E9C3-D652-DA81-28EE-A62AB8F58C9A}"/>
              </a:ext>
            </a:extLst>
          </p:cNvPr>
          <p:cNvSpPr txBox="1"/>
          <p:nvPr/>
        </p:nvSpPr>
        <p:spPr>
          <a:xfrm>
            <a:off x="2550057" y="6371291"/>
            <a:ext cx="3215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(56)]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가치의 이데아 파편을 얻은 무의 외형 변화</a:t>
            </a:r>
          </a:p>
        </p:txBody>
      </p:sp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D67BFA4A-3F1B-86EC-951A-54FE3E0B54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t="22108" r="41" b="14485"/>
          <a:stretch/>
        </p:blipFill>
        <p:spPr>
          <a:xfrm>
            <a:off x="2207376" y="1732029"/>
            <a:ext cx="3900484" cy="35197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B281C3-E193-1678-18FE-7A32AA61C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84" y="378987"/>
            <a:ext cx="2320948" cy="1739862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5AA1A291-1DB2-A2C4-66FC-B130E55E3D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" t="20189" b="16060"/>
          <a:stretch/>
        </p:blipFill>
        <p:spPr>
          <a:xfrm>
            <a:off x="2435452" y="1680521"/>
            <a:ext cx="3660548" cy="34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28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D3232-B4F2-D58A-4BA3-2AD420263D54}"/>
              </a:ext>
            </a:extLst>
          </p:cNvPr>
          <p:cNvSpPr txBox="1"/>
          <p:nvPr/>
        </p:nvSpPr>
        <p:spPr>
          <a:xfrm>
            <a:off x="4266008" y="4274342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가치의 아이덴티티 파편 획득 </a:t>
            </a:r>
            <a:endParaRPr lang="en-US" altLang="ko-KR" sz="2800" b="1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03C35-36E9-A56B-9A33-30E93958E168}"/>
              </a:ext>
            </a:extLst>
          </p:cNvPr>
          <p:cNvSpPr txBox="1"/>
          <p:nvPr/>
        </p:nvSpPr>
        <p:spPr>
          <a:xfrm>
            <a:off x="1885871" y="4949272"/>
            <a:ext cx="9493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가치의 아이덴티티 파편을 얻은 무는 또 하나의 기를 사용하여 적을 공격할 수 있다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가치의 아이덴티티를 통해 얻은 기는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‘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가치의 기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’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라 부르며 기본 공격 사용 시 작은 기들이 소환되어</a:t>
            </a:r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적의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기를 빼 오며 무의 피가 조금씩 회복된다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20E9C3-D652-DA81-28EE-A62AB8F58C9A}"/>
              </a:ext>
            </a:extLst>
          </p:cNvPr>
          <p:cNvSpPr txBox="1"/>
          <p:nvPr/>
        </p:nvSpPr>
        <p:spPr>
          <a:xfrm>
            <a:off x="4919355" y="3926166"/>
            <a:ext cx="3215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(57)]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가치의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이데아 파편을 얻은 무의 기본 공격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A777F9-4C0A-E090-6A02-A71EEF495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25659" r="6852" b="21820"/>
          <a:stretch/>
        </p:blipFill>
        <p:spPr>
          <a:xfrm>
            <a:off x="2778407" y="544931"/>
            <a:ext cx="7497020" cy="3244712"/>
          </a:xfrm>
          <a:custGeom>
            <a:avLst/>
            <a:gdLst>
              <a:gd name="connsiteX0" fmla="*/ 598461 w 7993566"/>
              <a:gd name="connsiteY0" fmla="*/ 0 h 3601844"/>
              <a:gd name="connsiteX1" fmla="*/ 7393247 w 7993566"/>
              <a:gd name="connsiteY1" fmla="*/ 0 h 3601844"/>
              <a:gd name="connsiteX2" fmla="*/ 7993566 w 7993566"/>
              <a:gd name="connsiteY2" fmla="*/ 600319 h 3601844"/>
              <a:gd name="connsiteX3" fmla="*/ 7993566 w 7993566"/>
              <a:gd name="connsiteY3" fmla="*/ 3001525 h 3601844"/>
              <a:gd name="connsiteX4" fmla="*/ 7393247 w 7993566"/>
              <a:gd name="connsiteY4" fmla="*/ 3601844 h 3601844"/>
              <a:gd name="connsiteX5" fmla="*/ 598461 w 7993566"/>
              <a:gd name="connsiteY5" fmla="*/ 3601844 h 3601844"/>
              <a:gd name="connsiteX6" fmla="*/ 10339 w 7993566"/>
              <a:gd name="connsiteY6" fmla="*/ 3122510 h 3601844"/>
              <a:gd name="connsiteX7" fmla="*/ 0 w 7993566"/>
              <a:gd name="connsiteY7" fmla="*/ 3019956 h 3601844"/>
              <a:gd name="connsiteX8" fmla="*/ 0 w 7993566"/>
              <a:gd name="connsiteY8" fmla="*/ 581888 h 3601844"/>
              <a:gd name="connsiteX9" fmla="*/ 10339 w 7993566"/>
              <a:gd name="connsiteY9" fmla="*/ 479334 h 3601844"/>
              <a:gd name="connsiteX10" fmla="*/ 598461 w 7993566"/>
              <a:gd name="connsiteY10" fmla="*/ 0 h 360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3566" h="3601844">
                <a:moveTo>
                  <a:pt x="598461" y="0"/>
                </a:moveTo>
                <a:lnTo>
                  <a:pt x="7393247" y="0"/>
                </a:lnTo>
                <a:cubicBezTo>
                  <a:pt x="7724794" y="0"/>
                  <a:pt x="7993566" y="268772"/>
                  <a:pt x="7993566" y="600319"/>
                </a:cubicBezTo>
                <a:lnTo>
                  <a:pt x="7993566" y="3001525"/>
                </a:lnTo>
                <a:cubicBezTo>
                  <a:pt x="7993566" y="3333072"/>
                  <a:pt x="7724794" y="3601844"/>
                  <a:pt x="7393247" y="3601844"/>
                </a:cubicBezTo>
                <a:lnTo>
                  <a:pt x="598461" y="3601844"/>
                </a:lnTo>
                <a:cubicBezTo>
                  <a:pt x="308358" y="3601844"/>
                  <a:pt x="66316" y="3396066"/>
                  <a:pt x="10339" y="3122510"/>
                </a:cubicBezTo>
                <a:lnTo>
                  <a:pt x="0" y="3019956"/>
                </a:lnTo>
                <a:lnTo>
                  <a:pt x="0" y="581888"/>
                </a:lnTo>
                <a:lnTo>
                  <a:pt x="10339" y="479334"/>
                </a:lnTo>
                <a:cubicBezTo>
                  <a:pt x="66316" y="205779"/>
                  <a:pt x="308358" y="0"/>
                  <a:pt x="598461" y="0"/>
                </a:cubicBezTo>
                <a:close/>
              </a:path>
            </a:pathLst>
          </a:cu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231BD18-CDD5-8327-C18A-DE61917D5574}"/>
              </a:ext>
            </a:extLst>
          </p:cNvPr>
          <p:cNvSpPr/>
          <p:nvPr/>
        </p:nvSpPr>
        <p:spPr>
          <a:xfrm>
            <a:off x="2918460" y="647700"/>
            <a:ext cx="7268426" cy="31267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3D087A-A2AD-ECD6-9E75-AAA5C09A70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t="27832" r="10791" b="23545"/>
          <a:stretch/>
        </p:blipFill>
        <p:spPr>
          <a:xfrm>
            <a:off x="3209035" y="702123"/>
            <a:ext cx="6742685" cy="292916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C281D9A-B7DB-23BC-3D36-EBADB53ABDE0}"/>
              </a:ext>
            </a:extLst>
          </p:cNvPr>
          <p:cNvSpPr/>
          <p:nvPr/>
        </p:nvSpPr>
        <p:spPr>
          <a:xfrm>
            <a:off x="2930277" y="647700"/>
            <a:ext cx="7193280" cy="3043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777F1-ECF4-76A7-335D-B492846D0D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23360" r="8259" b="22723"/>
          <a:stretch/>
        </p:blipFill>
        <p:spPr>
          <a:xfrm>
            <a:off x="3530635" y="647700"/>
            <a:ext cx="6099484" cy="294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7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자연, 어두운, 밤하늘이(가) 표시된 사진&#10;&#10;자동 생성된 설명">
            <a:extLst>
              <a:ext uri="{FF2B5EF4-FFF2-40B4-BE49-F238E27FC236}">
                <a16:creationId xmlns:a16="http://schemas.microsoft.com/office/drawing/2014/main" id="{A093F793-0A55-47D4-BB98-818A411A8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r="-1" b="-1"/>
          <a:stretch/>
        </p:blipFill>
        <p:spPr>
          <a:xfrm>
            <a:off x="3070" y="0"/>
            <a:ext cx="12188930" cy="685799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텍스트 개체 틀 22">
            <a:extLst>
              <a:ext uri="{FF2B5EF4-FFF2-40B4-BE49-F238E27FC236}">
                <a16:creationId xmlns:a16="http://schemas.microsoft.com/office/drawing/2014/main" id="{343F2756-35A8-417F-8056-E91C2FD64416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017870-CBD2-4374-AF52-6CA592267F3E}"/>
              </a:ext>
            </a:extLst>
          </p:cNvPr>
          <p:cNvSpPr/>
          <p:nvPr/>
        </p:nvSpPr>
        <p:spPr>
          <a:xfrm>
            <a:off x="168106" y="54474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450715-9A97-4179-B443-312468756A4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7E55EEE-AF9C-4355-97DD-27D29C92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6" name="텍스트 개체 틀 21">
            <a:extLst>
              <a:ext uri="{FF2B5EF4-FFF2-40B4-BE49-F238E27FC236}">
                <a16:creationId xmlns:a16="http://schemas.microsoft.com/office/drawing/2014/main" id="{34B408C1-2E8F-4B23-9B0C-83E8BAF9A37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 획 의 도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모 티 브</a:t>
            </a:r>
            <a:endParaRPr lang="en-US" altLang="ko-KR" sz="1200" dirty="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7" name="텍스트 개체 틀 21">
            <a:extLst>
              <a:ext uri="{FF2B5EF4-FFF2-40B4-BE49-F238E27FC236}">
                <a16:creationId xmlns:a16="http://schemas.microsoft.com/office/drawing/2014/main" id="{85EBA46E-5040-495A-80EB-3A4BB3DF8328}"/>
              </a:ext>
            </a:extLst>
          </p:cNvPr>
          <p:cNvSpPr txBox="1">
            <a:spLocks/>
          </p:cNvSpPr>
          <p:nvPr/>
        </p:nvSpPr>
        <p:spPr>
          <a:xfrm>
            <a:off x="4965699" y="545764"/>
            <a:ext cx="6654801" cy="3797635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주인공 무의 캐릭터 세팅 및 다양한 오브젝트와의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커뮤니케이션을 통해 특수 능력과 패시브를 얻으며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최종 목적지 진리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참나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)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에 도달하기 위한 컨트롤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트리거 세팅과 철학이 담겨있는 세계관을 중심으로 기획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9" name="텍스트 개체 틀 21">
            <a:extLst>
              <a:ext uri="{FF2B5EF4-FFF2-40B4-BE49-F238E27FC236}">
                <a16:creationId xmlns:a16="http://schemas.microsoft.com/office/drawing/2014/main" id="{C0BAD1F5-C79E-4124-A0E0-69A7C83F323E}"/>
              </a:ext>
            </a:extLst>
          </p:cNvPr>
          <p:cNvSpPr txBox="1">
            <a:spLocks/>
          </p:cNvSpPr>
          <p:nvPr/>
        </p:nvSpPr>
        <p:spPr>
          <a:xfrm>
            <a:off x="2362200" y="3839139"/>
            <a:ext cx="4035896" cy="242371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서양 철학과 동양 철학의 결합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현실세계 너머의 이데아 공간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CE141-9E25-4C3E-A126-F0779BDD03E0}"/>
              </a:ext>
            </a:extLst>
          </p:cNvPr>
          <p:cNvSpPr txBox="1"/>
          <p:nvPr/>
        </p:nvSpPr>
        <p:spPr>
          <a:xfrm>
            <a:off x="5032375" y="641014"/>
            <a:ext cx="14382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 획 의 도</a:t>
            </a:r>
            <a:endParaRPr lang="en-US" altLang="ko-KR" sz="2000">
              <a:solidFill>
                <a:schemeClr val="bg1"/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1B66D-707D-4B8F-A70B-0DC2BDE8D922}"/>
              </a:ext>
            </a:extLst>
          </p:cNvPr>
          <p:cNvSpPr txBox="1"/>
          <p:nvPr/>
        </p:nvSpPr>
        <p:spPr>
          <a:xfrm>
            <a:off x="2428875" y="3934389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모티브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71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833D-F05A-481F-5F4D-FA99DC63FEF3}"/>
              </a:ext>
            </a:extLst>
          </p:cNvPr>
          <p:cNvSpPr txBox="1"/>
          <p:nvPr/>
        </p:nvSpPr>
        <p:spPr>
          <a:xfrm>
            <a:off x="3835089" y="5564282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물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악취의 심해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</a:p>
        </p:txBody>
      </p:sp>
      <p:pic>
        <p:nvPicPr>
          <p:cNvPr id="20" name="그림 19" descr="폐광(메이플스토리) - 나무위키">
            <a:extLst>
              <a:ext uri="{FF2B5EF4-FFF2-40B4-BE49-F238E27FC236}">
                <a16:creationId xmlns:a16="http://schemas.microsoft.com/office/drawing/2014/main" id="{B88488D0-57C3-2D92-0E1B-721AE41D5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238" r="21982" b="238"/>
          <a:stretch/>
        </p:blipFill>
        <p:spPr bwMode="auto">
          <a:xfrm>
            <a:off x="3861755" y="643631"/>
            <a:ext cx="4468489" cy="4468489"/>
          </a:xfrm>
          <a:custGeom>
            <a:avLst/>
            <a:gdLst>
              <a:gd name="connsiteX0" fmla="*/ 482426 w 4761411"/>
              <a:gd name="connsiteY0" fmla="*/ 0 h 4761411"/>
              <a:gd name="connsiteX1" fmla="*/ 4278985 w 4761411"/>
              <a:gd name="connsiteY1" fmla="*/ 0 h 4761411"/>
              <a:gd name="connsiteX2" fmla="*/ 4761411 w 4761411"/>
              <a:gd name="connsiteY2" fmla="*/ 482426 h 4761411"/>
              <a:gd name="connsiteX3" fmla="*/ 4761411 w 4761411"/>
              <a:gd name="connsiteY3" fmla="*/ 4278985 h 4761411"/>
              <a:gd name="connsiteX4" fmla="*/ 4278985 w 4761411"/>
              <a:gd name="connsiteY4" fmla="*/ 4761411 h 4761411"/>
              <a:gd name="connsiteX5" fmla="*/ 482426 w 4761411"/>
              <a:gd name="connsiteY5" fmla="*/ 4761411 h 4761411"/>
              <a:gd name="connsiteX6" fmla="*/ 0 w 4761411"/>
              <a:gd name="connsiteY6" fmla="*/ 4278985 h 4761411"/>
              <a:gd name="connsiteX7" fmla="*/ 0 w 4761411"/>
              <a:gd name="connsiteY7" fmla="*/ 482426 h 4761411"/>
              <a:gd name="connsiteX8" fmla="*/ 482426 w 4761411"/>
              <a:gd name="connsiteY8" fmla="*/ 0 h 476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1411" h="4761411">
                <a:moveTo>
                  <a:pt x="482426" y="0"/>
                </a:moveTo>
                <a:lnTo>
                  <a:pt x="4278985" y="0"/>
                </a:lnTo>
                <a:cubicBezTo>
                  <a:pt x="4545422" y="0"/>
                  <a:pt x="4761411" y="215989"/>
                  <a:pt x="4761411" y="482426"/>
                </a:cubicBezTo>
                <a:lnTo>
                  <a:pt x="4761411" y="4278985"/>
                </a:lnTo>
                <a:cubicBezTo>
                  <a:pt x="4761411" y="4545422"/>
                  <a:pt x="4545422" y="4761411"/>
                  <a:pt x="4278985" y="4761411"/>
                </a:cubicBezTo>
                <a:lnTo>
                  <a:pt x="482426" y="4761411"/>
                </a:lnTo>
                <a:cubicBezTo>
                  <a:pt x="215989" y="4761411"/>
                  <a:pt x="0" y="4545422"/>
                  <a:pt x="0" y="4278985"/>
                </a:cubicBezTo>
                <a:lnTo>
                  <a:pt x="0" y="482426"/>
                </a:lnTo>
                <a:cubicBezTo>
                  <a:pt x="0" y="215989"/>
                  <a:pt x="215989" y="0"/>
                  <a:pt x="48242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7DBD3-5F31-BD73-95F3-1B3929DC5A12}"/>
              </a:ext>
            </a:extLst>
          </p:cNvPr>
          <p:cNvSpPr txBox="1"/>
          <p:nvPr/>
        </p:nvSpPr>
        <p:spPr>
          <a:xfrm>
            <a:off x="4952997" y="5138595"/>
            <a:ext cx="2286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(33)]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셀라스 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E020B6-FCEE-3A06-C6CE-39CF4B4FD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2" t="289" r="30272" b="3339"/>
          <a:stretch>
            <a:fillRect/>
          </a:stretch>
        </p:blipFill>
        <p:spPr>
          <a:xfrm>
            <a:off x="3861755" y="643631"/>
            <a:ext cx="4468489" cy="4468489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68B969B-2D3E-6F9C-A223-B7C008F9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5" t="774" r="11612" b="1604"/>
          <a:stretch>
            <a:fillRect/>
          </a:stretch>
        </p:blipFill>
        <p:spPr>
          <a:xfrm>
            <a:off x="3861755" y="643631"/>
            <a:ext cx="4468489" cy="4468489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9D1A46-42A0-3F24-1527-7DDFA4B2E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3" t="12331" r="5382" b="10754"/>
          <a:stretch>
            <a:fillRect/>
          </a:stretch>
        </p:blipFill>
        <p:spPr>
          <a:xfrm>
            <a:off x="3848422" y="635156"/>
            <a:ext cx="4495155" cy="4495155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73952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162728-BB00-805E-F2ED-0233CE864D51}"/>
              </a:ext>
            </a:extLst>
          </p:cNvPr>
          <p:cNvGrpSpPr/>
          <p:nvPr/>
        </p:nvGrpSpPr>
        <p:grpSpPr>
          <a:xfrm>
            <a:off x="6888927" y="1803564"/>
            <a:ext cx="5041334" cy="3250873"/>
            <a:chOff x="6888927" y="2400727"/>
            <a:chExt cx="5041334" cy="32508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6959291" y="240072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물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후각의 심해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6888927" y="3066277"/>
              <a:ext cx="504133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네 번째 맵 후각의 심해는 깊은 심해에 해당하기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때문에 숨을 쉴 수 없다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맵 주변에 놓여진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산호초를 통해 일시적으로 호흡을 완화할 수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다양한 급류를 활용하여 이동할 수 있지만 휩쓸림에 조심해야 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주변의 많은 장애물이 놓여 있기 때문에 조심히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나아가야 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DA42534-9101-AD33-0478-8AD48C76DD82}"/>
              </a:ext>
            </a:extLst>
          </p:cNvPr>
          <p:cNvSpPr txBox="1"/>
          <p:nvPr/>
        </p:nvSpPr>
        <p:spPr>
          <a:xfrm>
            <a:off x="3523704" y="2522936"/>
            <a:ext cx="126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(58)]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일부 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002280" y="6561833"/>
            <a:ext cx="2212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(59)]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악취의 심해 맵 공략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(1)</a:t>
            </a:r>
            <a:endParaRPr lang="ko-KR" altLang="en-US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0" name="그림 9" descr="화이트보드이(가) 표시된 사진&#10;&#10;자동 생성된 설명">
            <a:extLst>
              <a:ext uri="{FF2B5EF4-FFF2-40B4-BE49-F238E27FC236}">
                <a16:creationId xmlns:a16="http://schemas.microsoft.com/office/drawing/2014/main" id="{36E7472F-D5FD-E15F-4AF7-41C89EEBE32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89" y="2873454"/>
            <a:ext cx="4982400" cy="3546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EB3FF2C-6BBF-088B-4873-30894E0CDED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89" y="2873454"/>
            <a:ext cx="4982400" cy="3546000"/>
          </a:xfrm>
          <a:prstGeom prst="rect">
            <a:avLst/>
          </a:prstGeom>
        </p:spPr>
      </p:pic>
      <p:pic>
        <p:nvPicPr>
          <p:cNvPr id="28" name="Picture 4" descr="Ori &amp; The Blind Forest - map">
            <a:extLst>
              <a:ext uri="{FF2B5EF4-FFF2-40B4-BE49-F238E27FC236}">
                <a16:creationId xmlns:a16="http://schemas.microsoft.com/office/drawing/2014/main" id="{70BAB6B8-D5A2-02E8-EAA1-B95A3440E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5" y="217488"/>
            <a:ext cx="4980768" cy="224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E6CC4C49-402E-BB5B-0D09-305533A262BD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35" y="226729"/>
            <a:ext cx="4982400" cy="22392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DDBBBF-3E32-A50F-AF36-8BDC368C8113}"/>
              </a:ext>
            </a:extLst>
          </p:cNvPr>
          <p:cNvSpPr/>
          <p:nvPr/>
        </p:nvSpPr>
        <p:spPr>
          <a:xfrm>
            <a:off x="4817126" y="1733342"/>
            <a:ext cx="952850" cy="515299"/>
          </a:xfrm>
          <a:prstGeom prst="rect">
            <a:avLst/>
          </a:prstGeom>
          <a:noFill/>
          <a:ln w="38100">
            <a:solidFill>
              <a:srgbClr val="D30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287C49-7403-CAD7-A621-DA3C53412DFD}"/>
              </a:ext>
            </a:extLst>
          </p:cNvPr>
          <p:cNvSpPr/>
          <p:nvPr/>
        </p:nvSpPr>
        <p:spPr>
          <a:xfrm>
            <a:off x="3215173" y="1813158"/>
            <a:ext cx="1046791" cy="515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21BC2E-E5FA-72B6-220C-13B8DA1ED660}"/>
              </a:ext>
            </a:extLst>
          </p:cNvPr>
          <p:cNvSpPr/>
          <p:nvPr/>
        </p:nvSpPr>
        <p:spPr>
          <a:xfrm>
            <a:off x="1875413" y="1444034"/>
            <a:ext cx="326767" cy="31598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628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3E3B56-2A27-1514-CA87-737F9B1F9993}"/>
              </a:ext>
            </a:extLst>
          </p:cNvPr>
          <p:cNvGrpSpPr/>
          <p:nvPr/>
        </p:nvGrpSpPr>
        <p:grpSpPr>
          <a:xfrm>
            <a:off x="7018861" y="1953739"/>
            <a:ext cx="4888538" cy="2950522"/>
            <a:chOff x="7018861" y="2313925"/>
            <a:chExt cx="4888538" cy="29505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2313925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물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후각의 심해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1" y="2956123"/>
              <a:ext cx="488853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소용돌이를 통해 급류를 타고 이동하게 되면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지능의 아이덴티티에 도착하게 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지능의 아이덴티티를 통해 숨을 평소의 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5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배 이상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참을 수 있어 계속 호흡을 해야할 필요가 없다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지능의 아이덴티티 획득 시 초음파 스킬을 얻어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성게 장애물을 떨어뜨릴 수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DA42534-9101-AD33-0478-8AD48C76DD82}"/>
              </a:ext>
            </a:extLst>
          </p:cNvPr>
          <p:cNvSpPr txBox="1"/>
          <p:nvPr/>
        </p:nvSpPr>
        <p:spPr>
          <a:xfrm>
            <a:off x="3523704" y="2522936"/>
            <a:ext cx="126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(58)]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일부 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002280" y="6561833"/>
            <a:ext cx="2212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(60)]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악취의 심해 맵 공략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(2)</a:t>
            </a:r>
            <a:endParaRPr lang="ko-KR" altLang="en-US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0" name="그림 9" descr="화이트보드이(가) 표시된 사진&#10;&#10;자동 생성된 설명">
            <a:extLst>
              <a:ext uri="{FF2B5EF4-FFF2-40B4-BE49-F238E27FC236}">
                <a16:creationId xmlns:a16="http://schemas.microsoft.com/office/drawing/2014/main" id="{36E7472F-D5FD-E15F-4AF7-41C89EEBE32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89" y="2873454"/>
            <a:ext cx="4982400" cy="3546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EB3FF2C-6BBF-088B-4873-30894E0CDED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89" y="2873454"/>
            <a:ext cx="4982400" cy="35460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1EB2264-6E1B-4207-A0F7-501EC2EE6CA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89" y="2874834"/>
            <a:ext cx="4982400" cy="3546000"/>
          </a:xfrm>
          <a:prstGeom prst="rect">
            <a:avLst/>
          </a:prstGeom>
        </p:spPr>
      </p:pic>
      <p:pic>
        <p:nvPicPr>
          <p:cNvPr id="18" name="Picture 4" descr="Ori &amp; The Blind Forest - map">
            <a:extLst>
              <a:ext uri="{FF2B5EF4-FFF2-40B4-BE49-F238E27FC236}">
                <a16:creationId xmlns:a16="http://schemas.microsoft.com/office/drawing/2014/main" id="{C25B6E0E-EA4A-BA41-3578-5A542B0FD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5" y="217488"/>
            <a:ext cx="4980768" cy="224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C7B68545-E590-956D-207D-47FC970986B8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35" y="226729"/>
            <a:ext cx="4982400" cy="22392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BD095F-97F2-E4AD-A907-12C3AEC82DB1}"/>
              </a:ext>
            </a:extLst>
          </p:cNvPr>
          <p:cNvSpPr/>
          <p:nvPr/>
        </p:nvSpPr>
        <p:spPr>
          <a:xfrm>
            <a:off x="4817126" y="1733342"/>
            <a:ext cx="952850" cy="515299"/>
          </a:xfrm>
          <a:prstGeom prst="rect">
            <a:avLst/>
          </a:prstGeom>
          <a:noFill/>
          <a:ln w="38100">
            <a:solidFill>
              <a:srgbClr val="D30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E346BB-7C8F-F217-B126-D7AD0605FC32}"/>
              </a:ext>
            </a:extLst>
          </p:cNvPr>
          <p:cNvSpPr/>
          <p:nvPr/>
        </p:nvSpPr>
        <p:spPr>
          <a:xfrm>
            <a:off x="3215173" y="1813158"/>
            <a:ext cx="1046791" cy="515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C8726A4-B2C5-CA9F-6B59-D82DC547F6FD}"/>
              </a:ext>
            </a:extLst>
          </p:cNvPr>
          <p:cNvSpPr/>
          <p:nvPr/>
        </p:nvSpPr>
        <p:spPr>
          <a:xfrm>
            <a:off x="1875413" y="1444034"/>
            <a:ext cx="326767" cy="31598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90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040283-4921-0D53-716C-0980163A58DA}"/>
              </a:ext>
            </a:extLst>
          </p:cNvPr>
          <p:cNvGrpSpPr/>
          <p:nvPr/>
        </p:nvGrpSpPr>
        <p:grpSpPr>
          <a:xfrm>
            <a:off x="6952186" y="1676740"/>
            <a:ext cx="4943562" cy="3504520"/>
            <a:chOff x="7018861" y="2586287"/>
            <a:chExt cx="4943562" cy="35045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258628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물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후각의 악령 주둔지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1" y="3228485"/>
              <a:ext cx="4943562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악취의 심해의 깊숙한 곳에 숨겨진 후각의 악령의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주둔지이다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맵 바닥이 없어 맨 밑에 다다르면 급류에 휩쓸려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다른 곳으로 이동하게 되므로 조심해야 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지능의 아이덴티티 초음파 공격을 통해 성게를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떨어뜨려 피해를 줄 수 있고 심해 고래의 공격을   멈출 수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351493" y="6553721"/>
            <a:ext cx="1631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(61)]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후각의 악령 주둔지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594878-DF9E-DE09-8B85-7C5D7351B1E8}"/>
              </a:ext>
            </a:extLst>
          </p:cNvPr>
          <p:cNvSpPr txBox="1"/>
          <p:nvPr/>
        </p:nvSpPr>
        <p:spPr>
          <a:xfrm>
            <a:off x="3523704" y="2522936"/>
            <a:ext cx="126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(58)]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일부 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CC088E-9057-5B52-10E9-A32B46ABDDE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58" y="2873724"/>
            <a:ext cx="4982400" cy="3546000"/>
          </a:xfrm>
          <a:prstGeom prst="rect">
            <a:avLst/>
          </a:prstGeom>
          <a:ln w="28575">
            <a:solidFill>
              <a:srgbClr val="D30B9F"/>
            </a:solidFill>
          </a:ln>
        </p:spPr>
      </p:pic>
      <p:pic>
        <p:nvPicPr>
          <p:cNvPr id="28" name="Picture 4" descr="Ori &amp; The Blind Forest - map">
            <a:extLst>
              <a:ext uri="{FF2B5EF4-FFF2-40B4-BE49-F238E27FC236}">
                <a16:creationId xmlns:a16="http://schemas.microsoft.com/office/drawing/2014/main" id="{86046DF3-D8A7-22DB-9886-0E27EAD2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35" y="217488"/>
            <a:ext cx="4980768" cy="224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 descr="지도이(가) 표시된 사진&#10;&#10;자동 생성된 설명">
            <a:extLst>
              <a:ext uri="{FF2B5EF4-FFF2-40B4-BE49-F238E27FC236}">
                <a16:creationId xmlns:a16="http://schemas.microsoft.com/office/drawing/2014/main" id="{B5C810A9-F42D-67D1-D153-3CC75B27B9C1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35" y="226729"/>
            <a:ext cx="4982400" cy="223920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576E65-0270-4EBF-494B-3F058AC7F8EB}"/>
              </a:ext>
            </a:extLst>
          </p:cNvPr>
          <p:cNvSpPr/>
          <p:nvPr/>
        </p:nvSpPr>
        <p:spPr>
          <a:xfrm>
            <a:off x="4817126" y="1733342"/>
            <a:ext cx="952850" cy="515299"/>
          </a:xfrm>
          <a:prstGeom prst="rect">
            <a:avLst/>
          </a:prstGeom>
          <a:noFill/>
          <a:ln w="38100">
            <a:solidFill>
              <a:srgbClr val="D30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DB129C-D857-AF90-F49E-50CE8337493F}"/>
              </a:ext>
            </a:extLst>
          </p:cNvPr>
          <p:cNvSpPr/>
          <p:nvPr/>
        </p:nvSpPr>
        <p:spPr>
          <a:xfrm>
            <a:off x="3215173" y="1813158"/>
            <a:ext cx="1046791" cy="515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58FB26-9AC2-E3EC-8124-D5DC766D38C7}"/>
              </a:ext>
            </a:extLst>
          </p:cNvPr>
          <p:cNvSpPr/>
          <p:nvPr/>
        </p:nvSpPr>
        <p:spPr>
          <a:xfrm>
            <a:off x="1875413" y="1444034"/>
            <a:ext cx="326767" cy="31598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02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CD1E01-21AB-CF40-561F-3CBF6ED7B7B0}"/>
              </a:ext>
            </a:extLst>
          </p:cNvPr>
          <p:cNvGrpSpPr/>
          <p:nvPr/>
        </p:nvGrpSpPr>
        <p:grpSpPr>
          <a:xfrm>
            <a:off x="7018860" y="1572827"/>
            <a:ext cx="4944539" cy="4058518"/>
            <a:chOff x="7018860" y="1572827"/>
            <a:chExt cx="4944539" cy="405851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157282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물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후각의 악령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0" y="2215025"/>
              <a:ext cx="4944539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후각의 악령은 기본 공격 폐 찌르기와 특수 능력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생선 찌르기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,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심해 고래 소환 등이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폐 찌르기는 자신이 가진 삼지창을 이용해 상대의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폐를 찔러 큰 피해를 입히고 일정 시간 동안 호흡이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불가능하게 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생선 찌르기는 생선 떼를 이용해 물리 데미지를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입힌다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심해 고래를 소환한다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심해 고래를 해치우면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후각의 악령의 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2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페이즈가 시작된다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622274" y="4059222"/>
            <a:ext cx="1514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(62)]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후각의 악령 공략</a:t>
            </a:r>
          </a:p>
        </p:txBody>
      </p:sp>
      <p:sp>
        <p:nvSpPr>
          <p:cNvPr id="64" name="텍스트 개체 틀 21">
            <a:extLst>
              <a:ext uri="{FF2B5EF4-FFF2-40B4-BE49-F238E27FC236}">
                <a16:creationId xmlns:a16="http://schemas.microsoft.com/office/drawing/2014/main" id="{BF9E5FE5-06B0-2533-C805-EB20BEB74099}"/>
              </a:ext>
            </a:extLst>
          </p:cNvPr>
          <p:cNvSpPr txBox="1">
            <a:spLocks/>
          </p:cNvSpPr>
          <p:nvPr/>
        </p:nvSpPr>
        <p:spPr>
          <a:xfrm>
            <a:off x="2286819" y="4561958"/>
            <a:ext cx="2174756" cy="1646122"/>
          </a:xfrm>
          <a:prstGeom prst="roundRect">
            <a:avLst>
              <a:gd name="adj" fmla="val 14617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ED8FFE-B68C-6F79-323B-CBF508DD5EA6}"/>
              </a:ext>
            </a:extLst>
          </p:cNvPr>
          <p:cNvSpPr txBox="1"/>
          <p:nvPr/>
        </p:nvSpPr>
        <p:spPr>
          <a:xfrm>
            <a:off x="2915190" y="6368931"/>
            <a:ext cx="3092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(63)]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후각의 악령 공격 및 스킬 </a:t>
            </a:r>
            <a:endParaRPr lang="en-US" altLang="ko-KR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좌측 상단부터 폐 찌르기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생선 찌르기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심해 고래 소환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5AEFE1-6725-2405-9130-2B0BAB0F0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06" y="410240"/>
            <a:ext cx="4732382" cy="3546000"/>
          </a:xfrm>
          <a:prstGeom prst="rect">
            <a:avLst/>
          </a:prstGeom>
          <a:ln w="28575">
            <a:solidFill>
              <a:srgbClr val="D30B9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D3A0CA-E1CA-98D8-7156-2A63C09F8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06" y="410237"/>
            <a:ext cx="4730309" cy="3546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6BB426-7678-29F5-97BE-0F05CBE7F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19" y="4611443"/>
            <a:ext cx="2122833" cy="1591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1D64B8B2-04F2-5AF9-A10A-BF091A7D2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" t="3801" b="3207"/>
          <a:stretch>
            <a:fillRect/>
          </a:stretch>
        </p:blipFill>
        <p:spPr>
          <a:xfrm>
            <a:off x="5231963" y="4539716"/>
            <a:ext cx="775997" cy="756007"/>
          </a:xfrm>
          <a:custGeom>
            <a:avLst/>
            <a:gdLst>
              <a:gd name="connsiteX0" fmla="*/ 126004 w 775997"/>
              <a:gd name="connsiteY0" fmla="*/ 0 h 756007"/>
              <a:gd name="connsiteX1" fmla="*/ 649993 w 775997"/>
              <a:gd name="connsiteY1" fmla="*/ 0 h 756007"/>
              <a:gd name="connsiteX2" fmla="*/ 775997 w 775997"/>
              <a:gd name="connsiteY2" fmla="*/ 126004 h 756007"/>
              <a:gd name="connsiteX3" fmla="*/ 775997 w 775997"/>
              <a:gd name="connsiteY3" fmla="*/ 630003 h 756007"/>
              <a:gd name="connsiteX4" fmla="*/ 649993 w 775997"/>
              <a:gd name="connsiteY4" fmla="*/ 756007 h 756007"/>
              <a:gd name="connsiteX5" fmla="*/ 126004 w 775997"/>
              <a:gd name="connsiteY5" fmla="*/ 756007 h 756007"/>
              <a:gd name="connsiteX6" fmla="*/ 0 w 775997"/>
              <a:gd name="connsiteY6" fmla="*/ 630003 h 756007"/>
              <a:gd name="connsiteX7" fmla="*/ 0 w 775997"/>
              <a:gd name="connsiteY7" fmla="*/ 126004 h 756007"/>
              <a:gd name="connsiteX8" fmla="*/ 126004 w 77599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5997" h="756007">
                <a:moveTo>
                  <a:pt x="126004" y="0"/>
                </a:moveTo>
                <a:lnTo>
                  <a:pt x="649993" y="0"/>
                </a:lnTo>
                <a:cubicBezTo>
                  <a:pt x="719583" y="0"/>
                  <a:pt x="775997" y="56414"/>
                  <a:pt x="775997" y="126004"/>
                </a:cubicBezTo>
                <a:lnTo>
                  <a:pt x="775997" y="630003"/>
                </a:lnTo>
                <a:cubicBezTo>
                  <a:pt x="775997" y="699593"/>
                  <a:pt x="719583" y="756007"/>
                  <a:pt x="649993" y="756007"/>
                </a:cubicBezTo>
                <a:lnTo>
                  <a:pt x="126004" y="756007"/>
                </a:lnTo>
                <a:cubicBezTo>
                  <a:pt x="56414" y="756007"/>
                  <a:pt x="0" y="699593"/>
                  <a:pt x="0" y="630003"/>
                </a:cubicBezTo>
                <a:lnTo>
                  <a:pt x="0" y="126004"/>
                </a:lnTo>
                <a:cubicBezTo>
                  <a:pt x="0" y="56414"/>
                  <a:pt x="56414" y="0"/>
                  <a:pt x="126004" y="0"/>
                </a:cubicBezTo>
                <a:close/>
              </a:path>
            </a:pathLst>
          </a:custGeom>
          <a:ln w="28575">
            <a:solidFill>
              <a:srgbClr val="FFFFFF"/>
            </a:solidFill>
          </a:ln>
        </p:spPr>
      </p:pic>
      <p:pic>
        <p:nvPicPr>
          <p:cNvPr id="36" name="그림 35" descr="수영, 대양저이(가) 표시된 사진&#10;&#10;자동 생성된 설명">
            <a:extLst>
              <a:ext uri="{FF2B5EF4-FFF2-40B4-BE49-F238E27FC236}">
                <a16:creationId xmlns:a16="http://schemas.microsoft.com/office/drawing/2014/main" id="{2434E75D-0EE1-E481-C52E-E021211102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4233" r="4499" b="2776"/>
          <a:stretch>
            <a:fillRect/>
          </a:stretch>
        </p:blipFill>
        <p:spPr>
          <a:xfrm>
            <a:off x="4794872" y="5439843"/>
            <a:ext cx="756007" cy="756007"/>
          </a:xfrm>
          <a:custGeom>
            <a:avLst/>
            <a:gdLst>
              <a:gd name="connsiteX0" fmla="*/ 126004 w 756007"/>
              <a:gd name="connsiteY0" fmla="*/ 0 h 756007"/>
              <a:gd name="connsiteX1" fmla="*/ 630004 w 756007"/>
              <a:gd name="connsiteY1" fmla="*/ 0 h 756007"/>
              <a:gd name="connsiteX2" fmla="*/ 756007 w 756007"/>
              <a:gd name="connsiteY2" fmla="*/ 126004 h 756007"/>
              <a:gd name="connsiteX3" fmla="*/ 756007 w 756007"/>
              <a:gd name="connsiteY3" fmla="*/ 630004 h 756007"/>
              <a:gd name="connsiteX4" fmla="*/ 630004 w 756007"/>
              <a:gd name="connsiteY4" fmla="*/ 756007 h 756007"/>
              <a:gd name="connsiteX5" fmla="*/ 126004 w 756007"/>
              <a:gd name="connsiteY5" fmla="*/ 756007 h 756007"/>
              <a:gd name="connsiteX6" fmla="*/ 0 w 756007"/>
              <a:gd name="connsiteY6" fmla="*/ 630004 h 756007"/>
              <a:gd name="connsiteX7" fmla="*/ 0 w 756007"/>
              <a:gd name="connsiteY7" fmla="*/ 126004 h 756007"/>
              <a:gd name="connsiteX8" fmla="*/ 126004 w 75600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007" h="756007">
                <a:moveTo>
                  <a:pt x="126004" y="0"/>
                </a:moveTo>
                <a:lnTo>
                  <a:pt x="630004" y="0"/>
                </a:lnTo>
                <a:cubicBezTo>
                  <a:pt x="699594" y="0"/>
                  <a:pt x="756007" y="56413"/>
                  <a:pt x="756007" y="126004"/>
                </a:cubicBezTo>
                <a:lnTo>
                  <a:pt x="756007" y="630004"/>
                </a:lnTo>
                <a:cubicBezTo>
                  <a:pt x="756007" y="699594"/>
                  <a:pt x="699594" y="756007"/>
                  <a:pt x="630004" y="756007"/>
                </a:cubicBezTo>
                <a:lnTo>
                  <a:pt x="126004" y="756007"/>
                </a:lnTo>
                <a:cubicBezTo>
                  <a:pt x="56413" y="756007"/>
                  <a:pt x="0" y="699594"/>
                  <a:pt x="0" y="630004"/>
                </a:cubicBezTo>
                <a:lnTo>
                  <a:pt x="0" y="126004"/>
                </a:lnTo>
                <a:cubicBezTo>
                  <a:pt x="0" y="56413"/>
                  <a:pt x="56413" y="0"/>
                  <a:pt x="126004" y="0"/>
                </a:cubicBezTo>
                <a:close/>
              </a:path>
            </a:pathLst>
          </a:custGeom>
          <a:ln w="28575">
            <a:solidFill>
              <a:srgbClr val="FFFFFF"/>
            </a:solidFill>
          </a:ln>
        </p:spPr>
      </p:pic>
      <p:pic>
        <p:nvPicPr>
          <p:cNvPr id="34" name="그림 33" descr="기어이(가) 표시된 사진&#10;&#10;자동 생성된 설명">
            <a:extLst>
              <a:ext uri="{FF2B5EF4-FFF2-40B4-BE49-F238E27FC236}">
                <a16:creationId xmlns:a16="http://schemas.microsoft.com/office/drawing/2014/main" id="{A1A90942-10B0-F093-3685-5428EFAD9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" t="4233" r="2509" b="2776"/>
          <a:stretch>
            <a:fillRect/>
          </a:stretch>
        </p:blipFill>
        <p:spPr>
          <a:xfrm>
            <a:off x="5721909" y="5439841"/>
            <a:ext cx="756007" cy="756007"/>
          </a:xfrm>
          <a:custGeom>
            <a:avLst/>
            <a:gdLst>
              <a:gd name="connsiteX0" fmla="*/ 126004 w 756007"/>
              <a:gd name="connsiteY0" fmla="*/ 0 h 756007"/>
              <a:gd name="connsiteX1" fmla="*/ 630003 w 756007"/>
              <a:gd name="connsiteY1" fmla="*/ 0 h 756007"/>
              <a:gd name="connsiteX2" fmla="*/ 756007 w 756007"/>
              <a:gd name="connsiteY2" fmla="*/ 126004 h 756007"/>
              <a:gd name="connsiteX3" fmla="*/ 756007 w 756007"/>
              <a:gd name="connsiteY3" fmla="*/ 630003 h 756007"/>
              <a:gd name="connsiteX4" fmla="*/ 630003 w 756007"/>
              <a:gd name="connsiteY4" fmla="*/ 756007 h 756007"/>
              <a:gd name="connsiteX5" fmla="*/ 126004 w 756007"/>
              <a:gd name="connsiteY5" fmla="*/ 756007 h 756007"/>
              <a:gd name="connsiteX6" fmla="*/ 0 w 756007"/>
              <a:gd name="connsiteY6" fmla="*/ 630003 h 756007"/>
              <a:gd name="connsiteX7" fmla="*/ 0 w 756007"/>
              <a:gd name="connsiteY7" fmla="*/ 126004 h 756007"/>
              <a:gd name="connsiteX8" fmla="*/ 126004 w 75600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007" h="756007">
                <a:moveTo>
                  <a:pt x="126004" y="0"/>
                </a:moveTo>
                <a:lnTo>
                  <a:pt x="630003" y="0"/>
                </a:lnTo>
                <a:cubicBezTo>
                  <a:pt x="699593" y="0"/>
                  <a:pt x="756007" y="56414"/>
                  <a:pt x="756007" y="126004"/>
                </a:cubicBezTo>
                <a:lnTo>
                  <a:pt x="756007" y="630003"/>
                </a:lnTo>
                <a:cubicBezTo>
                  <a:pt x="756007" y="699593"/>
                  <a:pt x="699593" y="756007"/>
                  <a:pt x="630003" y="756007"/>
                </a:cubicBezTo>
                <a:lnTo>
                  <a:pt x="126004" y="756007"/>
                </a:lnTo>
                <a:cubicBezTo>
                  <a:pt x="56414" y="756007"/>
                  <a:pt x="0" y="699593"/>
                  <a:pt x="0" y="630003"/>
                </a:cubicBezTo>
                <a:lnTo>
                  <a:pt x="0" y="126004"/>
                </a:lnTo>
                <a:cubicBezTo>
                  <a:pt x="0" y="56414"/>
                  <a:pt x="56414" y="0"/>
                  <a:pt x="126004" y="0"/>
                </a:cubicBezTo>
                <a:close/>
              </a:path>
            </a:pathLst>
          </a:custGeom>
          <a:ln w="28575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628637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B92B584-0004-A770-1E4D-3E483E06644F}"/>
              </a:ext>
            </a:extLst>
          </p:cNvPr>
          <p:cNvGrpSpPr/>
          <p:nvPr/>
        </p:nvGrpSpPr>
        <p:grpSpPr>
          <a:xfrm>
            <a:off x="6739672" y="2065785"/>
            <a:ext cx="4944539" cy="2726431"/>
            <a:chOff x="6739672" y="2118849"/>
            <a:chExt cx="4944539" cy="27264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6942774" y="2118849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지능의 아이덴티티 파편 획득 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6739672" y="2813955"/>
              <a:ext cx="494453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후각의 악령을 물리치고 지능의 아이덴티티를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획득한 무의 외형 변화이다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무늬가 사라진다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명상을 통해 공격할 때 하나의 기가 추가되어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공격을 가한다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추가로 무의 호흡 시간이 길어진다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A52226FE-7EA4-8543-8985-AB3294653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" b="683"/>
          <a:stretch>
            <a:fillRect/>
          </a:stretch>
        </p:blipFill>
        <p:spPr>
          <a:xfrm>
            <a:off x="2083354" y="467846"/>
            <a:ext cx="4148529" cy="5788147"/>
          </a:xfrm>
          <a:custGeom>
            <a:avLst/>
            <a:gdLst>
              <a:gd name="connsiteX0" fmla="*/ 682147 w 4092802"/>
              <a:gd name="connsiteY0" fmla="*/ 0 h 5710395"/>
              <a:gd name="connsiteX1" fmla="*/ 3410655 w 4092802"/>
              <a:gd name="connsiteY1" fmla="*/ 0 h 5710395"/>
              <a:gd name="connsiteX2" fmla="*/ 4092802 w 4092802"/>
              <a:gd name="connsiteY2" fmla="*/ 682147 h 5710395"/>
              <a:gd name="connsiteX3" fmla="*/ 4092802 w 4092802"/>
              <a:gd name="connsiteY3" fmla="*/ 5028248 h 5710395"/>
              <a:gd name="connsiteX4" fmla="*/ 3410655 w 4092802"/>
              <a:gd name="connsiteY4" fmla="*/ 5710395 h 5710395"/>
              <a:gd name="connsiteX5" fmla="*/ 682147 w 4092802"/>
              <a:gd name="connsiteY5" fmla="*/ 5710395 h 5710395"/>
              <a:gd name="connsiteX6" fmla="*/ 0 w 4092802"/>
              <a:gd name="connsiteY6" fmla="*/ 5028248 h 5710395"/>
              <a:gd name="connsiteX7" fmla="*/ 0 w 4092802"/>
              <a:gd name="connsiteY7" fmla="*/ 682147 h 5710395"/>
              <a:gd name="connsiteX8" fmla="*/ 682147 w 4092802"/>
              <a:gd name="connsiteY8" fmla="*/ 0 h 571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2802" h="5710395">
                <a:moveTo>
                  <a:pt x="682147" y="0"/>
                </a:moveTo>
                <a:lnTo>
                  <a:pt x="3410655" y="0"/>
                </a:lnTo>
                <a:cubicBezTo>
                  <a:pt x="3787394" y="0"/>
                  <a:pt x="4092802" y="305408"/>
                  <a:pt x="4092802" y="682147"/>
                </a:cubicBezTo>
                <a:lnTo>
                  <a:pt x="4092802" y="5028248"/>
                </a:lnTo>
                <a:cubicBezTo>
                  <a:pt x="4092802" y="5404987"/>
                  <a:pt x="3787394" y="5710395"/>
                  <a:pt x="3410655" y="5710395"/>
                </a:cubicBezTo>
                <a:lnTo>
                  <a:pt x="682147" y="5710395"/>
                </a:lnTo>
                <a:cubicBezTo>
                  <a:pt x="305408" y="5710395"/>
                  <a:pt x="0" y="5404987"/>
                  <a:pt x="0" y="5028248"/>
                </a:cubicBezTo>
                <a:lnTo>
                  <a:pt x="0" y="682147"/>
                </a:lnTo>
                <a:cubicBezTo>
                  <a:pt x="0" y="305408"/>
                  <a:pt x="305408" y="0"/>
                  <a:pt x="682147" y="0"/>
                </a:cubicBezTo>
                <a:close/>
              </a:path>
            </a:pathLst>
          </a:cu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120E9C3-D652-DA81-28EE-A62AB8F58C9A}"/>
              </a:ext>
            </a:extLst>
          </p:cNvPr>
          <p:cNvSpPr txBox="1"/>
          <p:nvPr/>
        </p:nvSpPr>
        <p:spPr>
          <a:xfrm>
            <a:off x="2550057" y="6371291"/>
            <a:ext cx="3215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(64)]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지능의 이데아 파편을 얻은 무의 외형 변화</a:t>
            </a:r>
          </a:p>
        </p:txBody>
      </p:sp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D67BFA4A-3F1B-86EC-951A-54FE3E0B54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t="22108" r="41" b="14485"/>
          <a:stretch/>
        </p:blipFill>
        <p:spPr>
          <a:xfrm>
            <a:off x="2207376" y="1732029"/>
            <a:ext cx="3900484" cy="3519736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5AA1A291-1DB2-A2C4-66FC-B130E55E3D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" t="20189" b="16060"/>
          <a:stretch/>
        </p:blipFill>
        <p:spPr>
          <a:xfrm>
            <a:off x="2435452" y="1680521"/>
            <a:ext cx="3660548" cy="3457653"/>
          </a:xfrm>
          <a:prstGeom prst="rect">
            <a:avLst/>
          </a:prstGeom>
        </p:spPr>
      </p:pic>
      <p:pic>
        <p:nvPicPr>
          <p:cNvPr id="5" name="그림 4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B8FBB8-7A13-6090-5719-427D6468B1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b="14222"/>
          <a:stretch/>
        </p:blipFill>
        <p:spPr>
          <a:xfrm>
            <a:off x="2307510" y="1677316"/>
            <a:ext cx="3615282" cy="350016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2B2870-3D96-8FD6-C0C2-59CBCA65C6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4" y="425332"/>
            <a:ext cx="2320948" cy="17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D3232-B4F2-D58A-4BA3-2AD420263D54}"/>
              </a:ext>
            </a:extLst>
          </p:cNvPr>
          <p:cNvSpPr txBox="1"/>
          <p:nvPr/>
        </p:nvSpPr>
        <p:spPr>
          <a:xfrm>
            <a:off x="4266008" y="4274342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지능의 아이덴티티 파편 획득 </a:t>
            </a:r>
            <a:endParaRPr lang="en-US" altLang="ko-KR" sz="2800" b="1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03C35-36E9-A56B-9A33-30E93958E168}"/>
              </a:ext>
            </a:extLst>
          </p:cNvPr>
          <p:cNvSpPr txBox="1"/>
          <p:nvPr/>
        </p:nvSpPr>
        <p:spPr>
          <a:xfrm>
            <a:off x="1885870" y="4949272"/>
            <a:ext cx="9521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지능의 아이덴티티 파편을 얻은 무는 또 하나의 기를 사용하여 적을 공격할 수 있다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지능의 아이덴티티를 통해 얻은 기는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‘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지능의 기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’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라 부르며 기본 공격 사용 시 여러 개의 기가 한 번에 </a:t>
            </a:r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적을 관통하는 공격을 한다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20E9C3-D652-DA81-28EE-A62AB8F58C9A}"/>
              </a:ext>
            </a:extLst>
          </p:cNvPr>
          <p:cNvSpPr txBox="1"/>
          <p:nvPr/>
        </p:nvSpPr>
        <p:spPr>
          <a:xfrm>
            <a:off x="4919355" y="3926166"/>
            <a:ext cx="3215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(65)]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지능의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이데아 파편을 얻은 무의 기본 공격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A777F9-4C0A-E090-6A02-A71EEF495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25659" r="6852" b="21820"/>
          <a:stretch/>
        </p:blipFill>
        <p:spPr>
          <a:xfrm>
            <a:off x="2778407" y="544931"/>
            <a:ext cx="7497020" cy="3244712"/>
          </a:xfrm>
          <a:custGeom>
            <a:avLst/>
            <a:gdLst>
              <a:gd name="connsiteX0" fmla="*/ 598461 w 7993566"/>
              <a:gd name="connsiteY0" fmla="*/ 0 h 3601844"/>
              <a:gd name="connsiteX1" fmla="*/ 7393247 w 7993566"/>
              <a:gd name="connsiteY1" fmla="*/ 0 h 3601844"/>
              <a:gd name="connsiteX2" fmla="*/ 7993566 w 7993566"/>
              <a:gd name="connsiteY2" fmla="*/ 600319 h 3601844"/>
              <a:gd name="connsiteX3" fmla="*/ 7993566 w 7993566"/>
              <a:gd name="connsiteY3" fmla="*/ 3001525 h 3601844"/>
              <a:gd name="connsiteX4" fmla="*/ 7393247 w 7993566"/>
              <a:gd name="connsiteY4" fmla="*/ 3601844 h 3601844"/>
              <a:gd name="connsiteX5" fmla="*/ 598461 w 7993566"/>
              <a:gd name="connsiteY5" fmla="*/ 3601844 h 3601844"/>
              <a:gd name="connsiteX6" fmla="*/ 10339 w 7993566"/>
              <a:gd name="connsiteY6" fmla="*/ 3122510 h 3601844"/>
              <a:gd name="connsiteX7" fmla="*/ 0 w 7993566"/>
              <a:gd name="connsiteY7" fmla="*/ 3019956 h 3601844"/>
              <a:gd name="connsiteX8" fmla="*/ 0 w 7993566"/>
              <a:gd name="connsiteY8" fmla="*/ 581888 h 3601844"/>
              <a:gd name="connsiteX9" fmla="*/ 10339 w 7993566"/>
              <a:gd name="connsiteY9" fmla="*/ 479334 h 3601844"/>
              <a:gd name="connsiteX10" fmla="*/ 598461 w 7993566"/>
              <a:gd name="connsiteY10" fmla="*/ 0 h 360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3566" h="3601844">
                <a:moveTo>
                  <a:pt x="598461" y="0"/>
                </a:moveTo>
                <a:lnTo>
                  <a:pt x="7393247" y="0"/>
                </a:lnTo>
                <a:cubicBezTo>
                  <a:pt x="7724794" y="0"/>
                  <a:pt x="7993566" y="268772"/>
                  <a:pt x="7993566" y="600319"/>
                </a:cubicBezTo>
                <a:lnTo>
                  <a:pt x="7993566" y="3001525"/>
                </a:lnTo>
                <a:cubicBezTo>
                  <a:pt x="7993566" y="3333072"/>
                  <a:pt x="7724794" y="3601844"/>
                  <a:pt x="7393247" y="3601844"/>
                </a:cubicBezTo>
                <a:lnTo>
                  <a:pt x="598461" y="3601844"/>
                </a:lnTo>
                <a:cubicBezTo>
                  <a:pt x="308358" y="3601844"/>
                  <a:pt x="66316" y="3396066"/>
                  <a:pt x="10339" y="3122510"/>
                </a:cubicBezTo>
                <a:lnTo>
                  <a:pt x="0" y="3019956"/>
                </a:lnTo>
                <a:lnTo>
                  <a:pt x="0" y="581888"/>
                </a:lnTo>
                <a:lnTo>
                  <a:pt x="10339" y="479334"/>
                </a:lnTo>
                <a:cubicBezTo>
                  <a:pt x="66316" y="205779"/>
                  <a:pt x="308358" y="0"/>
                  <a:pt x="598461" y="0"/>
                </a:cubicBezTo>
                <a:close/>
              </a:path>
            </a:pathLst>
          </a:cu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231BD18-CDD5-8327-C18A-DE61917D5574}"/>
              </a:ext>
            </a:extLst>
          </p:cNvPr>
          <p:cNvSpPr/>
          <p:nvPr/>
        </p:nvSpPr>
        <p:spPr>
          <a:xfrm>
            <a:off x="2918460" y="647700"/>
            <a:ext cx="7268426" cy="31267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3D087A-A2AD-ECD6-9E75-AAA5C09A70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t="27832" r="10791" b="23545"/>
          <a:stretch/>
        </p:blipFill>
        <p:spPr>
          <a:xfrm>
            <a:off x="3209035" y="702123"/>
            <a:ext cx="6742685" cy="292916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C281D9A-B7DB-23BC-3D36-EBADB53ABDE0}"/>
              </a:ext>
            </a:extLst>
          </p:cNvPr>
          <p:cNvSpPr/>
          <p:nvPr/>
        </p:nvSpPr>
        <p:spPr>
          <a:xfrm>
            <a:off x="2930277" y="647700"/>
            <a:ext cx="7193280" cy="3043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777F1-ECF4-76A7-335D-B492846D0D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23360" r="8259" b="22723"/>
          <a:stretch/>
        </p:blipFill>
        <p:spPr>
          <a:xfrm>
            <a:off x="3530635" y="647700"/>
            <a:ext cx="6099484" cy="2940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BB0141-E790-D3D8-DEF5-291455C1FD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t="25000" r="8870" b="22722"/>
          <a:stretch/>
        </p:blipFill>
        <p:spPr>
          <a:xfrm>
            <a:off x="3586331" y="765019"/>
            <a:ext cx="6043788" cy="28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67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833D-F05A-481F-5F4D-FA99DC63FEF3}"/>
              </a:ext>
            </a:extLst>
          </p:cNvPr>
          <p:cNvSpPr txBox="1"/>
          <p:nvPr/>
        </p:nvSpPr>
        <p:spPr>
          <a:xfrm>
            <a:off x="3835089" y="5564282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풀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식욕의 숲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</a:p>
        </p:txBody>
      </p:sp>
      <p:pic>
        <p:nvPicPr>
          <p:cNvPr id="20" name="그림 19" descr="폐광(메이플스토리) - 나무위키">
            <a:extLst>
              <a:ext uri="{FF2B5EF4-FFF2-40B4-BE49-F238E27FC236}">
                <a16:creationId xmlns:a16="http://schemas.microsoft.com/office/drawing/2014/main" id="{B88488D0-57C3-2D92-0E1B-721AE41D5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5" t="238" r="21982" b="238"/>
          <a:stretch/>
        </p:blipFill>
        <p:spPr bwMode="auto">
          <a:xfrm>
            <a:off x="3861755" y="643631"/>
            <a:ext cx="4468489" cy="4468489"/>
          </a:xfrm>
          <a:custGeom>
            <a:avLst/>
            <a:gdLst>
              <a:gd name="connsiteX0" fmla="*/ 482426 w 4761411"/>
              <a:gd name="connsiteY0" fmla="*/ 0 h 4761411"/>
              <a:gd name="connsiteX1" fmla="*/ 4278985 w 4761411"/>
              <a:gd name="connsiteY1" fmla="*/ 0 h 4761411"/>
              <a:gd name="connsiteX2" fmla="*/ 4761411 w 4761411"/>
              <a:gd name="connsiteY2" fmla="*/ 482426 h 4761411"/>
              <a:gd name="connsiteX3" fmla="*/ 4761411 w 4761411"/>
              <a:gd name="connsiteY3" fmla="*/ 4278985 h 4761411"/>
              <a:gd name="connsiteX4" fmla="*/ 4278985 w 4761411"/>
              <a:gd name="connsiteY4" fmla="*/ 4761411 h 4761411"/>
              <a:gd name="connsiteX5" fmla="*/ 482426 w 4761411"/>
              <a:gd name="connsiteY5" fmla="*/ 4761411 h 4761411"/>
              <a:gd name="connsiteX6" fmla="*/ 0 w 4761411"/>
              <a:gd name="connsiteY6" fmla="*/ 4278985 h 4761411"/>
              <a:gd name="connsiteX7" fmla="*/ 0 w 4761411"/>
              <a:gd name="connsiteY7" fmla="*/ 482426 h 4761411"/>
              <a:gd name="connsiteX8" fmla="*/ 482426 w 4761411"/>
              <a:gd name="connsiteY8" fmla="*/ 0 h 476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1411" h="4761411">
                <a:moveTo>
                  <a:pt x="482426" y="0"/>
                </a:moveTo>
                <a:lnTo>
                  <a:pt x="4278985" y="0"/>
                </a:lnTo>
                <a:cubicBezTo>
                  <a:pt x="4545422" y="0"/>
                  <a:pt x="4761411" y="215989"/>
                  <a:pt x="4761411" y="482426"/>
                </a:cubicBezTo>
                <a:lnTo>
                  <a:pt x="4761411" y="4278985"/>
                </a:lnTo>
                <a:cubicBezTo>
                  <a:pt x="4761411" y="4545422"/>
                  <a:pt x="4545422" y="4761411"/>
                  <a:pt x="4278985" y="4761411"/>
                </a:cubicBezTo>
                <a:lnTo>
                  <a:pt x="482426" y="4761411"/>
                </a:lnTo>
                <a:cubicBezTo>
                  <a:pt x="215989" y="4761411"/>
                  <a:pt x="0" y="4545422"/>
                  <a:pt x="0" y="4278985"/>
                </a:cubicBezTo>
                <a:lnTo>
                  <a:pt x="0" y="482426"/>
                </a:lnTo>
                <a:cubicBezTo>
                  <a:pt x="0" y="215989"/>
                  <a:pt x="215989" y="0"/>
                  <a:pt x="48242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E7DBD3-5F31-BD73-95F3-1B3929DC5A12}"/>
              </a:ext>
            </a:extLst>
          </p:cNvPr>
          <p:cNvSpPr txBox="1"/>
          <p:nvPr/>
        </p:nvSpPr>
        <p:spPr>
          <a:xfrm>
            <a:off x="4952997" y="5138595"/>
            <a:ext cx="2286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(34)]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아르카나 맵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E020B6-FCEE-3A06-C6CE-39CF4B4FD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2" t="289" r="30272" b="3339"/>
          <a:stretch>
            <a:fillRect/>
          </a:stretch>
        </p:blipFill>
        <p:spPr>
          <a:xfrm>
            <a:off x="3861755" y="643631"/>
            <a:ext cx="4468489" cy="4468489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E68B969B-2D3E-6F9C-A223-B7C008F9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5" t="774" r="11612" b="1604"/>
          <a:stretch>
            <a:fillRect/>
          </a:stretch>
        </p:blipFill>
        <p:spPr>
          <a:xfrm>
            <a:off x="3861755" y="643631"/>
            <a:ext cx="4468489" cy="4468489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9D1A46-42A0-3F24-1527-7DDFA4B2E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3" t="12331" r="5382" b="10754"/>
          <a:stretch>
            <a:fillRect/>
          </a:stretch>
        </p:blipFill>
        <p:spPr>
          <a:xfrm>
            <a:off x="3848422" y="635156"/>
            <a:ext cx="4495155" cy="4495155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BA1F2BC-28A5-B8AD-F602-AA30505E5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4" t="20620" r="25029" b="1272"/>
          <a:stretch>
            <a:fillRect/>
          </a:stretch>
        </p:blipFill>
        <p:spPr>
          <a:xfrm>
            <a:off x="3835089" y="604454"/>
            <a:ext cx="4534141" cy="4534141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4925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BF7B93-B22F-84AC-4275-02A20C9455C8}"/>
              </a:ext>
            </a:extLst>
          </p:cNvPr>
          <p:cNvGrpSpPr/>
          <p:nvPr/>
        </p:nvGrpSpPr>
        <p:grpSpPr>
          <a:xfrm>
            <a:off x="6888927" y="2080563"/>
            <a:ext cx="5041334" cy="2696875"/>
            <a:chOff x="6888927" y="2400727"/>
            <a:chExt cx="5041334" cy="26968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6959291" y="240072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풀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식욕의 숲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6888927" y="3066277"/>
              <a:ext cx="504133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다섯 번째 맵 식욕의 숲에서는 모든 일반 몬스터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잡념의 집합체의 육체가 강화된다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강화된 잡념의 집합체는 주변의 나무나 바위 등을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던져 공격하며 체력과 공격력이 비약적으로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상승한다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DA42534-9101-AD33-0478-8AD48C76DD82}"/>
              </a:ext>
            </a:extLst>
          </p:cNvPr>
          <p:cNvSpPr txBox="1"/>
          <p:nvPr/>
        </p:nvSpPr>
        <p:spPr>
          <a:xfrm>
            <a:off x="3523704" y="2522936"/>
            <a:ext cx="126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(66)]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일부 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002280" y="6561833"/>
            <a:ext cx="22125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(67)]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식욕의 숲 맵 공략</a:t>
            </a:r>
          </a:p>
        </p:txBody>
      </p:sp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ABFEF2B4-6870-5B83-DDB8-77908490C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89" y="217488"/>
            <a:ext cx="4980768" cy="22392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DDBBBF-3E32-A50F-AF36-8BDC368C8113}"/>
              </a:ext>
            </a:extLst>
          </p:cNvPr>
          <p:cNvSpPr/>
          <p:nvPr/>
        </p:nvSpPr>
        <p:spPr>
          <a:xfrm>
            <a:off x="2570854" y="313261"/>
            <a:ext cx="952850" cy="515299"/>
          </a:xfrm>
          <a:prstGeom prst="rect">
            <a:avLst/>
          </a:prstGeom>
          <a:noFill/>
          <a:ln w="38100">
            <a:solidFill>
              <a:srgbClr val="D30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287C49-7403-CAD7-A621-DA3C53412DFD}"/>
              </a:ext>
            </a:extLst>
          </p:cNvPr>
          <p:cNvSpPr/>
          <p:nvPr/>
        </p:nvSpPr>
        <p:spPr>
          <a:xfrm>
            <a:off x="3744741" y="725863"/>
            <a:ext cx="1046791" cy="515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21BC2E-E5FA-72B6-220C-13B8DA1ED660}"/>
              </a:ext>
            </a:extLst>
          </p:cNvPr>
          <p:cNvSpPr/>
          <p:nvPr/>
        </p:nvSpPr>
        <p:spPr>
          <a:xfrm>
            <a:off x="6005453" y="470852"/>
            <a:ext cx="326767" cy="31598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6046171-2A5D-F565-91F7-5C5CA4DA730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57" y="2873454"/>
            <a:ext cx="4982400" cy="3546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880701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7A67A9A-6D74-0381-BB76-AECF42FE31AC}"/>
              </a:ext>
            </a:extLst>
          </p:cNvPr>
          <p:cNvGrpSpPr/>
          <p:nvPr/>
        </p:nvGrpSpPr>
        <p:grpSpPr>
          <a:xfrm>
            <a:off x="6952186" y="1953739"/>
            <a:ext cx="4943562" cy="2950522"/>
            <a:chOff x="7018861" y="2586287"/>
            <a:chExt cx="4943562" cy="29505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3091" y="2586287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풀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미각의 악령 주둔지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8861" y="3228485"/>
              <a:ext cx="494356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식욕의 숲의 깊숙한 곳에 숨겨진 미각의 악령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주둔지이다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주변에 음식으로 된 나무가 피어나며 미각의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악령은 이 나무를 통해 공격력과 체력을 흡수한다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공중에 떠 있는 쉐프 요리사가 요리를 계속 만들며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미각의 악령을 서포트한다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351493" y="6553721"/>
            <a:ext cx="1631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(68)]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미각의 악령 주둔지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594878-DF9E-DE09-8B85-7C5D7351B1E8}"/>
              </a:ext>
            </a:extLst>
          </p:cNvPr>
          <p:cNvSpPr txBox="1"/>
          <p:nvPr/>
        </p:nvSpPr>
        <p:spPr>
          <a:xfrm>
            <a:off x="3523704" y="2522936"/>
            <a:ext cx="126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(66)]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일부 맵</a:t>
            </a:r>
          </a:p>
        </p:txBody>
      </p:sp>
      <p:pic>
        <p:nvPicPr>
          <p:cNvPr id="20" name="그림 1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9B181E6-FC9D-B51D-5902-318C41FA4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89" y="217488"/>
            <a:ext cx="4980768" cy="22392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4C6380-37B5-8778-FE53-E5005F578B15}"/>
              </a:ext>
            </a:extLst>
          </p:cNvPr>
          <p:cNvSpPr/>
          <p:nvPr/>
        </p:nvSpPr>
        <p:spPr>
          <a:xfrm>
            <a:off x="3744741" y="725863"/>
            <a:ext cx="1046791" cy="515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8F65DC-ECBA-4FE9-60E0-B50200442316}"/>
              </a:ext>
            </a:extLst>
          </p:cNvPr>
          <p:cNvSpPr/>
          <p:nvPr/>
        </p:nvSpPr>
        <p:spPr>
          <a:xfrm>
            <a:off x="6005453" y="470852"/>
            <a:ext cx="326767" cy="31598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C2B2FAC-07B6-F686-D517-D2E736E31EA3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58" y="2873724"/>
            <a:ext cx="4982400" cy="3546000"/>
          </a:xfrm>
          <a:prstGeom prst="rect">
            <a:avLst/>
          </a:prstGeom>
          <a:ln w="28575">
            <a:solidFill>
              <a:srgbClr val="D30B9F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2554C7-9C9F-AEB8-A6BC-CFEF9AEF4D18}"/>
              </a:ext>
            </a:extLst>
          </p:cNvPr>
          <p:cNvSpPr/>
          <p:nvPr/>
        </p:nvSpPr>
        <p:spPr>
          <a:xfrm>
            <a:off x="2570854" y="313261"/>
            <a:ext cx="952850" cy="515299"/>
          </a:xfrm>
          <a:prstGeom prst="rect">
            <a:avLst/>
          </a:prstGeom>
          <a:noFill/>
          <a:ln w="38100">
            <a:solidFill>
              <a:srgbClr val="D30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500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자연, 어두운, 밤하늘이(가) 표시된 사진&#10;&#10;자동 생성된 설명">
            <a:extLst>
              <a:ext uri="{FF2B5EF4-FFF2-40B4-BE49-F238E27FC236}">
                <a16:creationId xmlns:a16="http://schemas.microsoft.com/office/drawing/2014/main" id="{A093F793-0A55-47D4-BB98-818A411A8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r="-1" b="-1"/>
          <a:stretch/>
        </p:blipFill>
        <p:spPr>
          <a:xfrm>
            <a:off x="3070" y="0"/>
            <a:ext cx="12188930" cy="685799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텍스트 개체 틀 22">
            <a:extLst>
              <a:ext uri="{FF2B5EF4-FFF2-40B4-BE49-F238E27FC236}">
                <a16:creationId xmlns:a16="http://schemas.microsoft.com/office/drawing/2014/main" id="{343F2756-35A8-417F-8056-E91C2FD64416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017870-CBD2-4374-AF52-6CA592267F3E}"/>
              </a:ext>
            </a:extLst>
          </p:cNvPr>
          <p:cNvSpPr/>
          <p:nvPr/>
        </p:nvSpPr>
        <p:spPr>
          <a:xfrm>
            <a:off x="168106" y="54474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450715-9A97-4179-B443-312468756A4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7E55EEE-AF9C-4355-97DD-27D29C92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6" name="텍스트 개체 틀 21">
            <a:extLst>
              <a:ext uri="{FF2B5EF4-FFF2-40B4-BE49-F238E27FC236}">
                <a16:creationId xmlns:a16="http://schemas.microsoft.com/office/drawing/2014/main" id="{34B408C1-2E8F-4B23-9B0C-83E8BAF9A37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B E S 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CE141-9E25-4C3E-A126-F0779BDD03E0}"/>
              </a:ext>
            </a:extLst>
          </p:cNvPr>
          <p:cNvSpPr txBox="1"/>
          <p:nvPr/>
        </p:nvSpPr>
        <p:spPr>
          <a:xfrm>
            <a:off x="1327944" y="2459504"/>
            <a:ext cx="95361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</a:t>
            </a:r>
            <a:r>
              <a: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10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개의 지역의 거대한 맵 곳곳에 숨겨진 영역과 아이템을 </a:t>
            </a:r>
            <a:endParaRPr lang="en-US" altLang="ko-KR" sz="2000">
              <a:solidFill>
                <a:schemeClr val="bg1"/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획득하고 진리를 해치는 </a:t>
            </a:r>
            <a:r>
              <a: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가지 감각을 물리쳐 이데아를 획득하라 </a:t>
            </a:r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”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 </a:t>
            </a:r>
            <a:r>
              <a: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가지의 아이덴티티를 획득하여 </a:t>
            </a:r>
            <a:r>
              <a: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종류의 원하는 모습과 특수 능력을 사용할 수 있다</a:t>
            </a:r>
            <a:r>
              <a: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”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 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영롱한 배경과 유명 감성 음악을 즐길 수 있어 눈과 귀마저 즐길 수 있는 아름다운 게임</a:t>
            </a:r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”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 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철학을 세상에서 가장 쉽고 재미있게 배우는 법</a:t>
            </a:r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1033966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276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8F78B04-8166-A2E3-B2A2-429BA1118281}"/>
              </a:ext>
            </a:extLst>
          </p:cNvPr>
          <p:cNvGrpSpPr/>
          <p:nvPr/>
        </p:nvGrpSpPr>
        <p:grpSpPr>
          <a:xfrm>
            <a:off x="7008359" y="1122742"/>
            <a:ext cx="4944539" cy="4612516"/>
            <a:chOff x="7017884" y="1177570"/>
            <a:chExt cx="4944539" cy="461251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7102115" y="1177570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풀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미각의 악령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7017884" y="1819768"/>
              <a:ext cx="4944539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미각의 악령은 주변의 음식을 통해 체력과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공격력을 회복한다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미각의 악령은 패시브 스킬 철괴로 인해 기본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공격에 면역이 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또한 돌진을 통해 상대에게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단숨에 다가가 큰 데미지와 기절을 시킨다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특수 능력 허기를 통해 주변의 모든 것을 흡수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하는데 허기에 당해 미각의 악령에게 닿게 되면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죽게 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 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쉐프 요리사를 해치워 솥단지에 독을 넣어 미각의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악령이 허기를 사용 중에 독 음식을 넣으면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큰 피해를 줄 수 있다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26ECCCF-EF39-3040-A9E5-A960FD07A0CE}"/>
              </a:ext>
            </a:extLst>
          </p:cNvPr>
          <p:cNvSpPr txBox="1"/>
          <p:nvPr/>
        </p:nvSpPr>
        <p:spPr>
          <a:xfrm>
            <a:off x="3622274" y="4059222"/>
            <a:ext cx="1514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(69)]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미각의 악령 공략</a:t>
            </a:r>
          </a:p>
        </p:txBody>
      </p:sp>
      <p:sp>
        <p:nvSpPr>
          <p:cNvPr id="64" name="텍스트 개체 틀 21">
            <a:extLst>
              <a:ext uri="{FF2B5EF4-FFF2-40B4-BE49-F238E27FC236}">
                <a16:creationId xmlns:a16="http://schemas.microsoft.com/office/drawing/2014/main" id="{BF9E5FE5-06B0-2533-C805-EB20BEB74099}"/>
              </a:ext>
            </a:extLst>
          </p:cNvPr>
          <p:cNvSpPr txBox="1">
            <a:spLocks/>
          </p:cNvSpPr>
          <p:nvPr/>
        </p:nvSpPr>
        <p:spPr>
          <a:xfrm>
            <a:off x="2286819" y="4561958"/>
            <a:ext cx="2174756" cy="1646122"/>
          </a:xfrm>
          <a:prstGeom prst="roundRect">
            <a:avLst>
              <a:gd name="adj" fmla="val 14617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ED8FFE-B68C-6F79-323B-CBF508DD5EA6}"/>
              </a:ext>
            </a:extLst>
          </p:cNvPr>
          <p:cNvSpPr txBox="1"/>
          <p:nvPr/>
        </p:nvSpPr>
        <p:spPr>
          <a:xfrm>
            <a:off x="2915190" y="6368931"/>
            <a:ext cx="3092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(70)]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미각의 악령 공격 및 스킬 </a:t>
            </a:r>
            <a:endParaRPr lang="en-US" altLang="ko-KR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좌측 상단부터 철괴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돌진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허기</a:t>
            </a:r>
          </a:p>
        </p:txBody>
      </p:sp>
      <p:pic>
        <p:nvPicPr>
          <p:cNvPr id="6" name="그림 5" descr="화이트보드이(가) 표시된 사진&#10;&#10;자동 생성된 설명">
            <a:extLst>
              <a:ext uri="{FF2B5EF4-FFF2-40B4-BE49-F238E27FC236}">
                <a16:creationId xmlns:a16="http://schemas.microsoft.com/office/drawing/2014/main" id="{0B95CD5F-29F2-9009-216C-F9D44CC6F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33" y="410237"/>
            <a:ext cx="4732382" cy="3546000"/>
          </a:xfrm>
          <a:prstGeom prst="rect">
            <a:avLst/>
          </a:prstGeom>
          <a:ln w="28575">
            <a:solidFill>
              <a:srgbClr val="D30B9F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C7E437-D96E-441D-D614-69AEDB344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98" y="4460666"/>
            <a:ext cx="2490201" cy="1866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5FAE1C9-AC41-63CC-94D3-180CE981B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5" t="3504" b="3504"/>
          <a:stretch>
            <a:fillRect/>
          </a:stretch>
        </p:blipFill>
        <p:spPr>
          <a:xfrm>
            <a:off x="5721909" y="5439841"/>
            <a:ext cx="732213" cy="756007"/>
          </a:xfrm>
          <a:custGeom>
            <a:avLst/>
            <a:gdLst>
              <a:gd name="connsiteX0" fmla="*/ 126004 w 732213"/>
              <a:gd name="connsiteY0" fmla="*/ 0 h 756007"/>
              <a:gd name="connsiteX1" fmla="*/ 630003 w 732213"/>
              <a:gd name="connsiteY1" fmla="*/ 0 h 756007"/>
              <a:gd name="connsiteX2" fmla="*/ 719102 w 732213"/>
              <a:gd name="connsiteY2" fmla="*/ 36906 h 756007"/>
              <a:gd name="connsiteX3" fmla="*/ 732213 w 732213"/>
              <a:gd name="connsiteY3" fmla="*/ 56353 h 756007"/>
              <a:gd name="connsiteX4" fmla="*/ 732213 w 732213"/>
              <a:gd name="connsiteY4" fmla="*/ 699654 h 756007"/>
              <a:gd name="connsiteX5" fmla="*/ 719102 w 732213"/>
              <a:gd name="connsiteY5" fmla="*/ 719102 h 756007"/>
              <a:gd name="connsiteX6" fmla="*/ 630003 w 732213"/>
              <a:gd name="connsiteY6" fmla="*/ 756007 h 756007"/>
              <a:gd name="connsiteX7" fmla="*/ 126004 w 732213"/>
              <a:gd name="connsiteY7" fmla="*/ 756007 h 756007"/>
              <a:gd name="connsiteX8" fmla="*/ 0 w 732213"/>
              <a:gd name="connsiteY8" fmla="*/ 630003 h 756007"/>
              <a:gd name="connsiteX9" fmla="*/ 0 w 732213"/>
              <a:gd name="connsiteY9" fmla="*/ 126004 h 756007"/>
              <a:gd name="connsiteX10" fmla="*/ 126004 w 732213"/>
              <a:gd name="connsiteY10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2213" h="756007">
                <a:moveTo>
                  <a:pt x="126004" y="0"/>
                </a:moveTo>
                <a:lnTo>
                  <a:pt x="630003" y="0"/>
                </a:lnTo>
                <a:cubicBezTo>
                  <a:pt x="664798" y="0"/>
                  <a:pt x="696299" y="14104"/>
                  <a:pt x="719102" y="36906"/>
                </a:cubicBezTo>
                <a:lnTo>
                  <a:pt x="732213" y="56353"/>
                </a:lnTo>
                <a:lnTo>
                  <a:pt x="732213" y="699654"/>
                </a:lnTo>
                <a:lnTo>
                  <a:pt x="719102" y="719102"/>
                </a:lnTo>
                <a:cubicBezTo>
                  <a:pt x="696299" y="741904"/>
                  <a:pt x="664798" y="756007"/>
                  <a:pt x="630003" y="756007"/>
                </a:cubicBezTo>
                <a:lnTo>
                  <a:pt x="126004" y="756007"/>
                </a:lnTo>
                <a:cubicBezTo>
                  <a:pt x="56414" y="756007"/>
                  <a:pt x="0" y="699593"/>
                  <a:pt x="0" y="630003"/>
                </a:cubicBezTo>
                <a:lnTo>
                  <a:pt x="0" y="126004"/>
                </a:lnTo>
                <a:cubicBezTo>
                  <a:pt x="0" y="56414"/>
                  <a:pt x="56414" y="0"/>
                  <a:pt x="126004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33" name="그림 32" descr="빨간색, 케이블이(가) 표시된 사진&#10;&#10;자동 생성된 설명">
            <a:extLst>
              <a:ext uri="{FF2B5EF4-FFF2-40B4-BE49-F238E27FC236}">
                <a16:creationId xmlns:a16="http://schemas.microsoft.com/office/drawing/2014/main" id="{A39B4269-1B3D-2E7D-B463-E437C8A20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" t="829" b="6179"/>
          <a:stretch>
            <a:fillRect/>
          </a:stretch>
        </p:blipFill>
        <p:spPr>
          <a:xfrm>
            <a:off x="5231963" y="4539716"/>
            <a:ext cx="775997" cy="756007"/>
          </a:xfrm>
          <a:custGeom>
            <a:avLst/>
            <a:gdLst>
              <a:gd name="connsiteX0" fmla="*/ 126004 w 775997"/>
              <a:gd name="connsiteY0" fmla="*/ 0 h 756007"/>
              <a:gd name="connsiteX1" fmla="*/ 649993 w 775997"/>
              <a:gd name="connsiteY1" fmla="*/ 0 h 756007"/>
              <a:gd name="connsiteX2" fmla="*/ 775997 w 775997"/>
              <a:gd name="connsiteY2" fmla="*/ 126004 h 756007"/>
              <a:gd name="connsiteX3" fmla="*/ 775997 w 775997"/>
              <a:gd name="connsiteY3" fmla="*/ 630003 h 756007"/>
              <a:gd name="connsiteX4" fmla="*/ 649993 w 775997"/>
              <a:gd name="connsiteY4" fmla="*/ 756007 h 756007"/>
              <a:gd name="connsiteX5" fmla="*/ 126004 w 775997"/>
              <a:gd name="connsiteY5" fmla="*/ 756007 h 756007"/>
              <a:gd name="connsiteX6" fmla="*/ 0 w 775997"/>
              <a:gd name="connsiteY6" fmla="*/ 630003 h 756007"/>
              <a:gd name="connsiteX7" fmla="*/ 0 w 775997"/>
              <a:gd name="connsiteY7" fmla="*/ 126004 h 756007"/>
              <a:gd name="connsiteX8" fmla="*/ 126004 w 77599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5997" h="756007">
                <a:moveTo>
                  <a:pt x="126004" y="0"/>
                </a:moveTo>
                <a:lnTo>
                  <a:pt x="649993" y="0"/>
                </a:lnTo>
                <a:cubicBezTo>
                  <a:pt x="719583" y="0"/>
                  <a:pt x="775997" y="56414"/>
                  <a:pt x="775997" y="126004"/>
                </a:cubicBezTo>
                <a:lnTo>
                  <a:pt x="775997" y="630003"/>
                </a:lnTo>
                <a:cubicBezTo>
                  <a:pt x="775997" y="699593"/>
                  <a:pt x="719583" y="756007"/>
                  <a:pt x="649993" y="756007"/>
                </a:cubicBezTo>
                <a:lnTo>
                  <a:pt x="126004" y="756007"/>
                </a:lnTo>
                <a:cubicBezTo>
                  <a:pt x="56414" y="756007"/>
                  <a:pt x="0" y="699593"/>
                  <a:pt x="0" y="630003"/>
                </a:cubicBezTo>
                <a:lnTo>
                  <a:pt x="0" y="126004"/>
                </a:lnTo>
                <a:cubicBezTo>
                  <a:pt x="0" y="56414"/>
                  <a:pt x="56414" y="0"/>
                  <a:pt x="126004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D047448-B878-0462-BADC-9FA5E2F1BA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2581" r="3848" b="8006"/>
          <a:stretch>
            <a:fillRect/>
          </a:stretch>
        </p:blipFill>
        <p:spPr>
          <a:xfrm>
            <a:off x="4794873" y="5439844"/>
            <a:ext cx="756007" cy="756007"/>
          </a:xfrm>
          <a:custGeom>
            <a:avLst/>
            <a:gdLst>
              <a:gd name="connsiteX0" fmla="*/ 126004 w 756007"/>
              <a:gd name="connsiteY0" fmla="*/ 0 h 756007"/>
              <a:gd name="connsiteX1" fmla="*/ 630004 w 756007"/>
              <a:gd name="connsiteY1" fmla="*/ 0 h 756007"/>
              <a:gd name="connsiteX2" fmla="*/ 756007 w 756007"/>
              <a:gd name="connsiteY2" fmla="*/ 126004 h 756007"/>
              <a:gd name="connsiteX3" fmla="*/ 756007 w 756007"/>
              <a:gd name="connsiteY3" fmla="*/ 630004 h 756007"/>
              <a:gd name="connsiteX4" fmla="*/ 630004 w 756007"/>
              <a:gd name="connsiteY4" fmla="*/ 756007 h 756007"/>
              <a:gd name="connsiteX5" fmla="*/ 126004 w 756007"/>
              <a:gd name="connsiteY5" fmla="*/ 756007 h 756007"/>
              <a:gd name="connsiteX6" fmla="*/ 0 w 756007"/>
              <a:gd name="connsiteY6" fmla="*/ 630004 h 756007"/>
              <a:gd name="connsiteX7" fmla="*/ 0 w 756007"/>
              <a:gd name="connsiteY7" fmla="*/ 126004 h 756007"/>
              <a:gd name="connsiteX8" fmla="*/ 126004 w 756007"/>
              <a:gd name="connsiteY8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6007" h="756007">
                <a:moveTo>
                  <a:pt x="126004" y="0"/>
                </a:moveTo>
                <a:lnTo>
                  <a:pt x="630004" y="0"/>
                </a:lnTo>
                <a:cubicBezTo>
                  <a:pt x="699594" y="0"/>
                  <a:pt x="756007" y="56413"/>
                  <a:pt x="756007" y="126004"/>
                </a:cubicBezTo>
                <a:lnTo>
                  <a:pt x="756007" y="630004"/>
                </a:lnTo>
                <a:cubicBezTo>
                  <a:pt x="756007" y="699594"/>
                  <a:pt x="699594" y="756007"/>
                  <a:pt x="630004" y="756007"/>
                </a:cubicBezTo>
                <a:lnTo>
                  <a:pt x="126004" y="756007"/>
                </a:lnTo>
                <a:cubicBezTo>
                  <a:pt x="56413" y="756007"/>
                  <a:pt x="0" y="699594"/>
                  <a:pt x="0" y="630004"/>
                </a:cubicBezTo>
                <a:lnTo>
                  <a:pt x="0" y="126004"/>
                </a:lnTo>
                <a:cubicBezTo>
                  <a:pt x="0" y="56413"/>
                  <a:pt x="56413" y="0"/>
                  <a:pt x="126004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567220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1128DE-701C-B957-E665-4C66213F302F}"/>
              </a:ext>
            </a:extLst>
          </p:cNvPr>
          <p:cNvGrpSpPr/>
          <p:nvPr/>
        </p:nvGrpSpPr>
        <p:grpSpPr>
          <a:xfrm>
            <a:off x="6711097" y="2204284"/>
            <a:ext cx="5035440" cy="2449432"/>
            <a:chOff x="6739672" y="2118849"/>
            <a:chExt cx="5035440" cy="24494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6D3232-B4F2-D58A-4BA3-2AD420263D54}"/>
                </a:ext>
              </a:extLst>
            </p:cNvPr>
            <p:cNvSpPr txBox="1"/>
            <p:nvPr/>
          </p:nvSpPr>
          <p:spPr>
            <a:xfrm>
              <a:off x="6942774" y="2118849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육체의 아이덴티티 파편 획득 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03C35-36E9-A56B-9A33-30E93958E168}"/>
                </a:ext>
              </a:extLst>
            </p:cNvPr>
            <p:cNvSpPr txBox="1"/>
            <p:nvPr/>
          </p:nvSpPr>
          <p:spPr>
            <a:xfrm>
              <a:off x="6739672" y="2813955"/>
              <a:ext cx="503544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육체의 아이덴티티를 얻은 무의 외형 변화이다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갑옷과 같은 피부가 생기며 기본 공격 시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‘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육체의 기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’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가 발동되어 적에게 추가 피해를 입힌다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추가로 신체의 모든 능력이 증가한다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A52226FE-7EA4-8543-8985-AB3294653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" b="683"/>
          <a:stretch>
            <a:fillRect/>
          </a:stretch>
        </p:blipFill>
        <p:spPr>
          <a:xfrm>
            <a:off x="2083354" y="467846"/>
            <a:ext cx="4148529" cy="5788147"/>
          </a:xfrm>
          <a:custGeom>
            <a:avLst/>
            <a:gdLst>
              <a:gd name="connsiteX0" fmla="*/ 682147 w 4092802"/>
              <a:gd name="connsiteY0" fmla="*/ 0 h 5710395"/>
              <a:gd name="connsiteX1" fmla="*/ 3410655 w 4092802"/>
              <a:gd name="connsiteY1" fmla="*/ 0 h 5710395"/>
              <a:gd name="connsiteX2" fmla="*/ 4092802 w 4092802"/>
              <a:gd name="connsiteY2" fmla="*/ 682147 h 5710395"/>
              <a:gd name="connsiteX3" fmla="*/ 4092802 w 4092802"/>
              <a:gd name="connsiteY3" fmla="*/ 5028248 h 5710395"/>
              <a:gd name="connsiteX4" fmla="*/ 3410655 w 4092802"/>
              <a:gd name="connsiteY4" fmla="*/ 5710395 h 5710395"/>
              <a:gd name="connsiteX5" fmla="*/ 682147 w 4092802"/>
              <a:gd name="connsiteY5" fmla="*/ 5710395 h 5710395"/>
              <a:gd name="connsiteX6" fmla="*/ 0 w 4092802"/>
              <a:gd name="connsiteY6" fmla="*/ 5028248 h 5710395"/>
              <a:gd name="connsiteX7" fmla="*/ 0 w 4092802"/>
              <a:gd name="connsiteY7" fmla="*/ 682147 h 5710395"/>
              <a:gd name="connsiteX8" fmla="*/ 682147 w 4092802"/>
              <a:gd name="connsiteY8" fmla="*/ 0 h 5710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92802" h="5710395">
                <a:moveTo>
                  <a:pt x="682147" y="0"/>
                </a:moveTo>
                <a:lnTo>
                  <a:pt x="3410655" y="0"/>
                </a:lnTo>
                <a:cubicBezTo>
                  <a:pt x="3787394" y="0"/>
                  <a:pt x="4092802" y="305408"/>
                  <a:pt x="4092802" y="682147"/>
                </a:cubicBezTo>
                <a:lnTo>
                  <a:pt x="4092802" y="5028248"/>
                </a:lnTo>
                <a:cubicBezTo>
                  <a:pt x="4092802" y="5404987"/>
                  <a:pt x="3787394" y="5710395"/>
                  <a:pt x="3410655" y="5710395"/>
                </a:cubicBezTo>
                <a:lnTo>
                  <a:pt x="682147" y="5710395"/>
                </a:lnTo>
                <a:cubicBezTo>
                  <a:pt x="305408" y="5710395"/>
                  <a:pt x="0" y="5404987"/>
                  <a:pt x="0" y="5028248"/>
                </a:cubicBezTo>
                <a:lnTo>
                  <a:pt x="0" y="682147"/>
                </a:lnTo>
                <a:cubicBezTo>
                  <a:pt x="0" y="305408"/>
                  <a:pt x="305408" y="0"/>
                  <a:pt x="682147" y="0"/>
                </a:cubicBezTo>
                <a:close/>
              </a:path>
            </a:pathLst>
          </a:cu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120E9C3-D652-DA81-28EE-A62AB8F58C9A}"/>
              </a:ext>
            </a:extLst>
          </p:cNvPr>
          <p:cNvSpPr txBox="1"/>
          <p:nvPr/>
        </p:nvSpPr>
        <p:spPr>
          <a:xfrm>
            <a:off x="2550057" y="6371291"/>
            <a:ext cx="3215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(71)]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육체의 이데아 파편을 얻은 무의 외형 변화</a:t>
            </a:r>
          </a:p>
        </p:txBody>
      </p:sp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D67BFA4A-3F1B-86EC-951A-54FE3E0B54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t="22108" r="41" b="14485"/>
          <a:stretch/>
        </p:blipFill>
        <p:spPr>
          <a:xfrm>
            <a:off x="2207376" y="1732029"/>
            <a:ext cx="3900484" cy="3519736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5AA1A291-1DB2-A2C4-66FC-B130E55E3D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" t="20189" b="16060"/>
          <a:stretch/>
        </p:blipFill>
        <p:spPr>
          <a:xfrm>
            <a:off x="2435452" y="1680521"/>
            <a:ext cx="3660548" cy="3457653"/>
          </a:xfrm>
          <a:prstGeom prst="rect">
            <a:avLst/>
          </a:prstGeom>
        </p:spPr>
      </p:pic>
      <p:pic>
        <p:nvPicPr>
          <p:cNvPr id="5" name="그림 4" descr="벡터그래픽이(가) 표시된 사진&#10;&#10;자동 생성된 설명">
            <a:extLst>
              <a:ext uri="{FF2B5EF4-FFF2-40B4-BE49-F238E27FC236}">
                <a16:creationId xmlns:a16="http://schemas.microsoft.com/office/drawing/2014/main" id="{5FB8FBB8-7A13-6090-5719-427D6468B1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b="14222"/>
          <a:stretch/>
        </p:blipFill>
        <p:spPr>
          <a:xfrm>
            <a:off x="2307510" y="1677316"/>
            <a:ext cx="3615282" cy="3500163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1748A1F-606D-A705-32E6-D8145DBC22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66" b="14223"/>
          <a:stretch/>
        </p:blipFill>
        <p:spPr>
          <a:xfrm>
            <a:off x="2307510" y="1677316"/>
            <a:ext cx="3685235" cy="35245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FF54A41-E33D-39D8-EBCD-D7AADF14F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688" y="449846"/>
            <a:ext cx="2320948" cy="17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093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D3232-B4F2-D58A-4BA3-2AD420263D54}"/>
              </a:ext>
            </a:extLst>
          </p:cNvPr>
          <p:cNvSpPr txBox="1"/>
          <p:nvPr/>
        </p:nvSpPr>
        <p:spPr>
          <a:xfrm>
            <a:off x="4266008" y="4274342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육체의 아이덴티티 파편 획득 </a:t>
            </a:r>
            <a:endParaRPr lang="en-US" altLang="ko-KR" sz="2800" b="1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03C35-36E9-A56B-9A33-30E93958E168}"/>
              </a:ext>
            </a:extLst>
          </p:cNvPr>
          <p:cNvSpPr txBox="1"/>
          <p:nvPr/>
        </p:nvSpPr>
        <p:spPr>
          <a:xfrm>
            <a:off x="1885870" y="4949272"/>
            <a:ext cx="9521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육체의 아이덴티티 파편을 얻은 무는 또 하나의 기를 사용하여 적을 공격할 수 있다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육체의 아이덴티티를 통해 얻은 기는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‘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육체의 기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’</a:t>
            </a:r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라 부르며 기본 공격 사용 시 일정 확률로 </a:t>
            </a:r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적의 머리 위에서 큰 기가 두 개씩 떨어져 큰 피해를 준다</a:t>
            </a:r>
            <a:r>
              <a: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20E9C3-D652-DA81-28EE-A62AB8F58C9A}"/>
              </a:ext>
            </a:extLst>
          </p:cNvPr>
          <p:cNvSpPr txBox="1"/>
          <p:nvPr/>
        </p:nvSpPr>
        <p:spPr>
          <a:xfrm>
            <a:off x="4919355" y="3926166"/>
            <a:ext cx="3215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(72)]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육체의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이데아 파편을 얻은 무의 기본 공격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A777F9-4C0A-E090-6A02-A71EEF495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t="25659" r="6852" b="21820"/>
          <a:stretch/>
        </p:blipFill>
        <p:spPr>
          <a:xfrm>
            <a:off x="2778407" y="544931"/>
            <a:ext cx="7497020" cy="3244712"/>
          </a:xfrm>
          <a:custGeom>
            <a:avLst/>
            <a:gdLst>
              <a:gd name="connsiteX0" fmla="*/ 598461 w 7993566"/>
              <a:gd name="connsiteY0" fmla="*/ 0 h 3601844"/>
              <a:gd name="connsiteX1" fmla="*/ 7393247 w 7993566"/>
              <a:gd name="connsiteY1" fmla="*/ 0 h 3601844"/>
              <a:gd name="connsiteX2" fmla="*/ 7993566 w 7993566"/>
              <a:gd name="connsiteY2" fmla="*/ 600319 h 3601844"/>
              <a:gd name="connsiteX3" fmla="*/ 7993566 w 7993566"/>
              <a:gd name="connsiteY3" fmla="*/ 3001525 h 3601844"/>
              <a:gd name="connsiteX4" fmla="*/ 7393247 w 7993566"/>
              <a:gd name="connsiteY4" fmla="*/ 3601844 h 3601844"/>
              <a:gd name="connsiteX5" fmla="*/ 598461 w 7993566"/>
              <a:gd name="connsiteY5" fmla="*/ 3601844 h 3601844"/>
              <a:gd name="connsiteX6" fmla="*/ 10339 w 7993566"/>
              <a:gd name="connsiteY6" fmla="*/ 3122510 h 3601844"/>
              <a:gd name="connsiteX7" fmla="*/ 0 w 7993566"/>
              <a:gd name="connsiteY7" fmla="*/ 3019956 h 3601844"/>
              <a:gd name="connsiteX8" fmla="*/ 0 w 7993566"/>
              <a:gd name="connsiteY8" fmla="*/ 581888 h 3601844"/>
              <a:gd name="connsiteX9" fmla="*/ 10339 w 7993566"/>
              <a:gd name="connsiteY9" fmla="*/ 479334 h 3601844"/>
              <a:gd name="connsiteX10" fmla="*/ 598461 w 7993566"/>
              <a:gd name="connsiteY10" fmla="*/ 0 h 360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93566" h="3601844">
                <a:moveTo>
                  <a:pt x="598461" y="0"/>
                </a:moveTo>
                <a:lnTo>
                  <a:pt x="7393247" y="0"/>
                </a:lnTo>
                <a:cubicBezTo>
                  <a:pt x="7724794" y="0"/>
                  <a:pt x="7993566" y="268772"/>
                  <a:pt x="7993566" y="600319"/>
                </a:cubicBezTo>
                <a:lnTo>
                  <a:pt x="7993566" y="3001525"/>
                </a:lnTo>
                <a:cubicBezTo>
                  <a:pt x="7993566" y="3333072"/>
                  <a:pt x="7724794" y="3601844"/>
                  <a:pt x="7393247" y="3601844"/>
                </a:cubicBezTo>
                <a:lnTo>
                  <a:pt x="598461" y="3601844"/>
                </a:lnTo>
                <a:cubicBezTo>
                  <a:pt x="308358" y="3601844"/>
                  <a:pt x="66316" y="3396066"/>
                  <a:pt x="10339" y="3122510"/>
                </a:cubicBezTo>
                <a:lnTo>
                  <a:pt x="0" y="3019956"/>
                </a:lnTo>
                <a:lnTo>
                  <a:pt x="0" y="581888"/>
                </a:lnTo>
                <a:lnTo>
                  <a:pt x="10339" y="479334"/>
                </a:lnTo>
                <a:cubicBezTo>
                  <a:pt x="66316" y="205779"/>
                  <a:pt x="308358" y="0"/>
                  <a:pt x="598461" y="0"/>
                </a:cubicBezTo>
                <a:close/>
              </a:path>
            </a:pathLst>
          </a:cu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231BD18-CDD5-8327-C18A-DE61917D5574}"/>
              </a:ext>
            </a:extLst>
          </p:cNvPr>
          <p:cNvSpPr/>
          <p:nvPr/>
        </p:nvSpPr>
        <p:spPr>
          <a:xfrm>
            <a:off x="2918460" y="647700"/>
            <a:ext cx="7268426" cy="31267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3D087A-A2AD-ECD6-9E75-AAA5C09A70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t="27832" r="10791" b="23545"/>
          <a:stretch/>
        </p:blipFill>
        <p:spPr>
          <a:xfrm>
            <a:off x="3209035" y="702123"/>
            <a:ext cx="6742685" cy="292916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C281D9A-B7DB-23BC-3D36-EBADB53ABDE0}"/>
              </a:ext>
            </a:extLst>
          </p:cNvPr>
          <p:cNvSpPr/>
          <p:nvPr/>
        </p:nvSpPr>
        <p:spPr>
          <a:xfrm>
            <a:off x="2930277" y="647700"/>
            <a:ext cx="7193280" cy="30430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0777F1-ECF4-76A7-335D-B492846D0D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23360" r="8259" b="22723"/>
          <a:stretch/>
        </p:blipFill>
        <p:spPr>
          <a:xfrm>
            <a:off x="3530635" y="647700"/>
            <a:ext cx="6099484" cy="29403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BB0141-E790-D3D8-DEF5-291455C1FD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t="25000" r="8870" b="22722"/>
          <a:stretch/>
        </p:blipFill>
        <p:spPr>
          <a:xfrm>
            <a:off x="3586331" y="765019"/>
            <a:ext cx="6043788" cy="2844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425106-8ABD-F21E-A90A-1E371C787C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2723"/>
          <a:stretch/>
        </p:blipFill>
        <p:spPr>
          <a:xfrm>
            <a:off x="3148843" y="642616"/>
            <a:ext cx="6756148" cy="30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554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8F2262-48AE-EFD4-6813-BDC515A11993}"/>
              </a:ext>
            </a:extLst>
          </p:cNvPr>
          <p:cNvSpPr txBox="1"/>
          <p:nvPr/>
        </p:nvSpPr>
        <p:spPr>
          <a:xfrm>
            <a:off x="3835089" y="5504195"/>
            <a:ext cx="452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&lt;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최종</a:t>
            </a:r>
            <a:r>
              <a: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&gt; - </a:t>
            </a:r>
            <a:r>
              <a:rPr lang="ko-KR" altLang="en-US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보스 몬스터</a:t>
            </a:r>
            <a:endParaRPr lang="en-US" altLang="ko-KR" sz="2800" b="1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826305-F0F7-9CDB-A41E-1185F0D95866}"/>
              </a:ext>
            </a:extLst>
          </p:cNvPr>
          <p:cNvSpPr txBox="1"/>
          <p:nvPr/>
        </p:nvSpPr>
        <p:spPr>
          <a:xfrm>
            <a:off x="4952996" y="5165070"/>
            <a:ext cx="2286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(73)]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보스 몬스터</a:t>
            </a:r>
          </a:p>
        </p:txBody>
      </p:sp>
      <p:pic>
        <p:nvPicPr>
          <p:cNvPr id="20" name="그림 19" descr="어두운, 밤, 밤하늘, 대양저이(가) 표시된 사진&#10;&#10;자동 생성된 설명">
            <a:extLst>
              <a:ext uri="{FF2B5EF4-FFF2-40B4-BE49-F238E27FC236}">
                <a16:creationId xmlns:a16="http://schemas.microsoft.com/office/drawing/2014/main" id="{66B749A9-8388-7F32-5202-575C430AD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1" t="2694" r="20618" b="675"/>
          <a:stretch/>
        </p:blipFill>
        <p:spPr>
          <a:xfrm>
            <a:off x="3835089" y="584341"/>
            <a:ext cx="4554254" cy="4554254"/>
          </a:xfrm>
          <a:custGeom>
            <a:avLst/>
            <a:gdLst>
              <a:gd name="connsiteX0" fmla="*/ 502530 w 4959828"/>
              <a:gd name="connsiteY0" fmla="*/ 0 h 4959828"/>
              <a:gd name="connsiteX1" fmla="*/ 4457299 w 4959828"/>
              <a:gd name="connsiteY1" fmla="*/ 0 h 4959828"/>
              <a:gd name="connsiteX2" fmla="*/ 4959828 w 4959828"/>
              <a:gd name="connsiteY2" fmla="*/ 502530 h 4959828"/>
              <a:gd name="connsiteX3" fmla="*/ 4959828 w 4959828"/>
              <a:gd name="connsiteY3" fmla="*/ 4457299 h 4959828"/>
              <a:gd name="connsiteX4" fmla="*/ 4457299 w 4959828"/>
              <a:gd name="connsiteY4" fmla="*/ 4959828 h 4959828"/>
              <a:gd name="connsiteX5" fmla="*/ 502530 w 4959828"/>
              <a:gd name="connsiteY5" fmla="*/ 4959828 h 4959828"/>
              <a:gd name="connsiteX6" fmla="*/ 0 w 4959828"/>
              <a:gd name="connsiteY6" fmla="*/ 4457299 h 4959828"/>
              <a:gd name="connsiteX7" fmla="*/ 0 w 4959828"/>
              <a:gd name="connsiteY7" fmla="*/ 502530 h 4959828"/>
              <a:gd name="connsiteX8" fmla="*/ 502530 w 4959828"/>
              <a:gd name="connsiteY8" fmla="*/ 0 h 4959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9828" h="4959828">
                <a:moveTo>
                  <a:pt x="502530" y="0"/>
                </a:moveTo>
                <a:lnTo>
                  <a:pt x="4457299" y="0"/>
                </a:lnTo>
                <a:cubicBezTo>
                  <a:pt x="4734839" y="0"/>
                  <a:pt x="4959828" y="224990"/>
                  <a:pt x="4959828" y="502530"/>
                </a:cubicBezTo>
                <a:lnTo>
                  <a:pt x="4959828" y="4457299"/>
                </a:lnTo>
                <a:cubicBezTo>
                  <a:pt x="4959828" y="4734839"/>
                  <a:pt x="4734839" y="4959828"/>
                  <a:pt x="4457299" y="4959828"/>
                </a:cubicBezTo>
                <a:lnTo>
                  <a:pt x="502530" y="4959828"/>
                </a:lnTo>
                <a:cubicBezTo>
                  <a:pt x="224990" y="4959828"/>
                  <a:pt x="0" y="4734839"/>
                  <a:pt x="0" y="4457299"/>
                </a:cubicBezTo>
                <a:lnTo>
                  <a:pt x="0" y="502530"/>
                </a:lnTo>
                <a:cubicBezTo>
                  <a:pt x="0" y="224990"/>
                  <a:pt x="224990" y="0"/>
                  <a:pt x="50253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7394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4" name="그림 3" descr="텍스트, 수상스포츠, 수영, 대양저이(가) 표시된 사진&#10;&#10;자동 생성된 설명">
            <a:extLst>
              <a:ext uri="{FF2B5EF4-FFF2-40B4-BE49-F238E27FC236}">
                <a16:creationId xmlns:a16="http://schemas.microsoft.com/office/drawing/2014/main" id="{50A73C7A-3651-180D-7BD3-654D0DB5D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61" y="3662815"/>
            <a:ext cx="5092339" cy="26236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D716A4-5442-D405-7EDB-BABBF0F3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32" y="485552"/>
            <a:ext cx="5099968" cy="261345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C2DE1A-BC68-5B3A-886E-D76774246B46}"/>
              </a:ext>
            </a:extLst>
          </p:cNvPr>
          <p:cNvGrpSpPr/>
          <p:nvPr/>
        </p:nvGrpSpPr>
        <p:grpSpPr>
          <a:xfrm>
            <a:off x="7029505" y="2481283"/>
            <a:ext cx="5035440" cy="1895435"/>
            <a:chOff x="7039030" y="2575786"/>
            <a:chExt cx="5035440" cy="189543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8CCCB6-EAC7-9026-5DDF-81A898B8376B}"/>
                </a:ext>
              </a:extLst>
            </p:cNvPr>
            <p:cNvSpPr txBox="1"/>
            <p:nvPr/>
          </p:nvSpPr>
          <p:spPr>
            <a:xfrm>
              <a:off x="7242132" y="2575786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최종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보스 몬스터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E7B11C-7461-6B29-D0A6-586D67551A91}"/>
                </a:ext>
              </a:extLst>
            </p:cNvPr>
            <p:cNvSpPr txBox="1"/>
            <p:nvPr/>
          </p:nvSpPr>
          <p:spPr>
            <a:xfrm>
              <a:off x="7039030" y="3270892"/>
              <a:ext cx="50354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5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개의 아이덴티티를 모두 획득하게 되면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최종 보스 몬스터로 갈 수 있는 문이 열리게 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보스 몬스터 등장 영상이 연출된다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1E035A4-1A46-3EB6-62F1-BD02271CB395}"/>
              </a:ext>
            </a:extLst>
          </p:cNvPr>
          <p:cNvSpPr txBox="1"/>
          <p:nvPr/>
        </p:nvSpPr>
        <p:spPr>
          <a:xfrm>
            <a:off x="3228514" y="3163170"/>
            <a:ext cx="2286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(74)] 5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개의 이데아의 파편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AE8CCC-1A07-0D7B-7DD0-EE39E90D93B3}"/>
              </a:ext>
            </a:extLst>
          </p:cNvPr>
          <p:cNvSpPr txBox="1"/>
          <p:nvPr/>
        </p:nvSpPr>
        <p:spPr>
          <a:xfrm>
            <a:off x="3228514" y="6355257"/>
            <a:ext cx="2286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(75)]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보스 몬스터 영상</a:t>
            </a:r>
          </a:p>
        </p:txBody>
      </p:sp>
    </p:spTree>
    <p:extLst>
      <p:ext uri="{BB962C8B-B14F-4D97-AF65-F5344CB8AC3E}">
        <p14:creationId xmlns:p14="http://schemas.microsoft.com/office/powerpoint/2010/main" val="2537319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4475" y="46037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10" name="그림 9" descr="텍스트, 장면, 실내, 무대이(가) 표시된 사진&#10;&#10;자동 생성된 설명">
            <a:extLst>
              <a:ext uri="{FF2B5EF4-FFF2-40B4-BE49-F238E27FC236}">
                <a16:creationId xmlns:a16="http://schemas.microsoft.com/office/drawing/2014/main" id="{F10E7425-F2BE-2470-DBAA-58137E9D8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85" y="418877"/>
            <a:ext cx="5092339" cy="2639929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-372531" y="5258236"/>
            <a:ext cx="0" cy="1025746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-400494" y="5900029"/>
            <a:ext cx="70450" cy="57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4" name="그림 23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C39A21C1-24C3-8DCE-7C9A-1500F5924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9" t="14911" r="28934" b="9703"/>
          <a:stretch/>
        </p:blipFill>
        <p:spPr>
          <a:xfrm>
            <a:off x="2780452" y="4457140"/>
            <a:ext cx="1585173" cy="1585173"/>
          </a:xfrm>
          <a:custGeom>
            <a:avLst/>
            <a:gdLst>
              <a:gd name="connsiteX0" fmla="*/ 274643 w 1647825"/>
              <a:gd name="connsiteY0" fmla="*/ 0 h 1647825"/>
              <a:gd name="connsiteX1" fmla="*/ 1373182 w 1647825"/>
              <a:gd name="connsiteY1" fmla="*/ 0 h 1647825"/>
              <a:gd name="connsiteX2" fmla="*/ 1647825 w 1647825"/>
              <a:gd name="connsiteY2" fmla="*/ 274643 h 1647825"/>
              <a:gd name="connsiteX3" fmla="*/ 1647825 w 1647825"/>
              <a:gd name="connsiteY3" fmla="*/ 1373182 h 1647825"/>
              <a:gd name="connsiteX4" fmla="*/ 1373182 w 1647825"/>
              <a:gd name="connsiteY4" fmla="*/ 1647825 h 1647825"/>
              <a:gd name="connsiteX5" fmla="*/ 274643 w 1647825"/>
              <a:gd name="connsiteY5" fmla="*/ 1647825 h 1647825"/>
              <a:gd name="connsiteX6" fmla="*/ 0 w 1647825"/>
              <a:gd name="connsiteY6" fmla="*/ 1373182 h 1647825"/>
              <a:gd name="connsiteX7" fmla="*/ 0 w 1647825"/>
              <a:gd name="connsiteY7" fmla="*/ 274643 h 1647825"/>
              <a:gd name="connsiteX8" fmla="*/ 274643 w 1647825"/>
              <a:gd name="connsiteY8" fmla="*/ 0 h 164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7825" h="1647825">
                <a:moveTo>
                  <a:pt x="274643" y="0"/>
                </a:moveTo>
                <a:lnTo>
                  <a:pt x="1373182" y="0"/>
                </a:lnTo>
                <a:cubicBezTo>
                  <a:pt x="1524863" y="0"/>
                  <a:pt x="1647825" y="122962"/>
                  <a:pt x="1647825" y="274643"/>
                </a:cubicBezTo>
                <a:lnTo>
                  <a:pt x="1647825" y="1373182"/>
                </a:lnTo>
                <a:cubicBezTo>
                  <a:pt x="1647825" y="1524863"/>
                  <a:pt x="1524863" y="1647825"/>
                  <a:pt x="1373182" y="1647825"/>
                </a:cubicBezTo>
                <a:lnTo>
                  <a:pt x="274643" y="1647825"/>
                </a:lnTo>
                <a:cubicBezTo>
                  <a:pt x="122962" y="1647825"/>
                  <a:pt x="0" y="1524863"/>
                  <a:pt x="0" y="1373182"/>
                </a:cubicBezTo>
                <a:lnTo>
                  <a:pt x="0" y="274643"/>
                </a:lnTo>
                <a:cubicBezTo>
                  <a:pt x="0" y="122962"/>
                  <a:pt x="122962" y="0"/>
                  <a:pt x="274643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31" name="그림 30" descr="텍스트, 실내, 노트북, 장비이(가) 표시된 사진&#10;&#10;자동 생성된 설명">
            <a:extLst>
              <a:ext uri="{FF2B5EF4-FFF2-40B4-BE49-F238E27FC236}">
                <a16:creationId xmlns:a16="http://schemas.microsoft.com/office/drawing/2014/main" id="{F53A8663-B909-812B-8338-28F01F02DD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8" t="7796" r="28100" b="16931"/>
          <a:stretch/>
        </p:blipFill>
        <p:spPr>
          <a:xfrm>
            <a:off x="4590468" y="4459121"/>
            <a:ext cx="1585173" cy="1577021"/>
          </a:xfrm>
          <a:custGeom>
            <a:avLst/>
            <a:gdLst>
              <a:gd name="connsiteX0" fmla="*/ 274643 w 1647825"/>
              <a:gd name="connsiteY0" fmla="*/ 0 h 1639351"/>
              <a:gd name="connsiteX1" fmla="*/ 1373182 w 1647825"/>
              <a:gd name="connsiteY1" fmla="*/ 0 h 1639351"/>
              <a:gd name="connsiteX2" fmla="*/ 1647825 w 1647825"/>
              <a:gd name="connsiteY2" fmla="*/ 274643 h 1639351"/>
              <a:gd name="connsiteX3" fmla="*/ 1647825 w 1647825"/>
              <a:gd name="connsiteY3" fmla="*/ 1373182 h 1639351"/>
              <a:gd name="connsiteX4" fmla="*/ 1480085 w 1647825"/>
              <a:gd name="connsiteY4" fmla="*/ 1626242 h 1639351"/>
              <a:gd name="connsiteX5" fmla="*/ 1437856 w 1647825"/>
              <a:gd name="connsiteY5" fmla="*/ 1639351 h 1639351"/>
              <a:gd name="connsiteX6" fmla="*/ 209970 w 1647825"/>
              <a:gd name="connsiteY6" fmla="*/ 1639351 h 1639351"/>
              <a:gd name="connsiteX7" fmla="*/ 167740 w 1647825"/>
              <a:gd name="connsiteY7" fmla="*/ 1626242 h 1639351"/>
              <a:gd name="connsiteX8" fmla="*/ 0 w 1647825"/>
              <a:gd name="connsiteY8" fmla="*/ 1373182 h 1639351"/>
              <a:gd name="connsiteX9" fmla="*/ 0 w 1647825"/>
              <a:gd name="connsiteY9" fmla="*/ 274643 h 1639351"/>
              <a:gd name="connsiteX10" fmla="*/ 274643 w 1647825"/>
              <a:gd name="connsiteY10" fmla="*/ 0 h 1639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7825" h="1639351">
                <a:moveTo>
                  <a:pt x="274643" y="0"/>
                </a:moveTo>
                <a:lnTo>
                  <a:pt x="1373182" y="0"/>
                </a:lnTo>
                <a:cubicBezTo>
                  <a:pt x="1524863" y="0"/>
                  <a:pt x="1647825" y="122962"/>
                  <a:pt x="1647825" y="274643"/>
                </a:cubicBezTo>
                <a:lnTo>
                  <a:pt x="1647825" y="1373182"/>
                </a:lnTo>
                <a:cubicBezTo>
                  <a:pt x="1647825" y="1486943"/>
                  <a:pt x="1578659" y="1584549"/>
                  <a:pt x="1480085" y="1626242"/>
                </a:cubicBezTo>
                <a:lnTo>
                  <a:pt x="1437856" y="1639351"/>
                </a:lnTo>
                <a:lnTo>
                  <a:pt x="209970" y="1639351"/>
                </a:lnTo>
                <a:lnTo>
                  <a:pt x="167740" y="1626242"/>
                </a:lnTo>
                <a:cubicBezTo>
                  <a:pt x="69166" y="1584549"/>
                  <a:pt x="0" y="1486943"/>
                  <a:pt x="0" y="1373182"/>
                </a:cubicBezTo>
                <a:lnTo>
                  <a:pt x="0" y="274643"/>
                </a:lnTo>
                <a:cubicBezTo>
                  <a:pt x="0" y="122962"/>
                  <a:pt x="122962" y="0"/>
                  <a:pt x="274643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43" name="그림 42" descr="무척추동물, 빗해파리이(가) 표시된 사진&#10;&#10;자동 생성된 설명">
            <a:extLst>
              <a:ext uri="{FF2B5EF4-FFF2-40B4-BE49-F238E27FC236}">
                <a16:creationId xmlns:a16="http://schemas.microsoft.com/office/drawing/2014/main" id="{324516BE-1B66-F12A-331A-58C67CBA53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t="7530"/>
          <a:stretch>
            <a:fillRect/>
          </a:stretch>
        </p:blipFill>
        <p:spPr>
          <a:xfrm>
            <a:off x="4130461" y="3513666"/>
            <a:ext cx="756007" cy="751769"/>
          </a:xfrm>
          <a:custGeom>
            <a:avLst/>
            <a:gdLst>
              <a:gd name="connsiteX0" fmla="*/ 126004 w 756007"/>
              <a:gd name="connsiteY0" fmla="*/ 0 h 751769"/>
              <a:gd name="connsiteX1" fmla="*/ 630004 w 756007"/>
              <a:gd name="connsiteY1" fmla="*/ 0 h 751769"/>
              <a:gd name="connsiteX2" fmla="*/ 756007 w 756007"/>
              <a:gd name="connsiteY2" fmla="*/ 126004 h 751769"/>
              <a:gd name="connsiteX3" fmla="*/ 756007 w 756007"/>
              <a:gd name="connsiteY3" fmla="*/ 630004 h 751769"/>
              <a:gd name="connsiteX4" fmla="*/ 679050 w 756007"/>
              <a:gd name="connsiteY4" fmla="*/ 746105 h 751769"/>
              <a:gd name="connsiteX5" fmla="*/ 650996 w 756007"/>
              <a:gd name="connsiteY5" fmla="*/ 751769 h 751769"/>
              <a:gd name="connsiteX6" fmla="*/ 105012 w 756007"/>
              <a:gd name="connsiteY6" fmla="*/ 751769 h 751769"/>
              <a:gd name="connsiteX7" fmla="*/ 76957 w 756007"/>
              <a:gd name="connsiteY7" fmla="*/ 746105 h 751769"/>
              <a:gd name="connsiteX8" fmla="*/ 0 w 756007"/>
              <a:gd name="connsiteY8" fmla="*/ 630004 h 751769"/>
              <a:gd name="connsiteX9" fmla="*/ 0 w 756007"/>
              <a:gd name="connsiteY9" fmla="*/ 126004 h 751769"/>
              <a:gd name="connsiteX10" fmla="*/ 126004 w 756007"/>
              <a:gd name="connsiteY10" fmla="*/ 0 h 751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6007" h="751769">
                <a:moveTo>
                  <a:pt x="126004" y="0"/>
                </a:moveTo>
                <a:lnTo>
                  <a:pt x="630004" y="0"/>
                </a:lnTo>
                <a:cubicBezTo>
                  <a:pt x="699594" y="0"/>
                  <a:pt x="756007" y="56413"/>
                  <a:pt x="756007" y="126004"/>
                </a:cubicBezTo>
                <a:lnTo>
                  <a:pt x="756007" y="630004"/>
                </a:lnTo>
                <a:cubicBezTo>
                  <a:pt x="756007" y="682197"/>
                  <a:pt x="724275" y="726977"/>
                  <a:pt x="679050" y="746105"/>
                </a:cubicBezTo>
                <a:lnTo>
                  <a:pt x="650996" y="751769"/>
                </a:lnTo>
                <a:lnTo>
                  <a:pt x="105012" y="751769"/>
                </a:lnTo>
                <a:lnTo>
                  <a:pt x="76957" y="746105"/>
                </a:lnTo>
                <a:cubicBezTo>
                  <a:pt x="31732" y="726977"/>
                  <a:pt x="0" y="682197"/>
                  <a:pt x="0" y="630004"/>
                </a:cubicBezTo>
                <a:lnTo>
                  <a:pt x="0" y="126004"/>
                </a:lnTo>
                <a:cubicBezTo>
                  <a:pt x="0" y="56413"/>
                  <a:pt x="56413" y="0"/>
                  <a:pt x="126004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CDA0E82-1D6B-EBA0-E1F7-7F7BCF6177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4" r="8766" b="3504"/>
          <a:stretch>
            <a:fillRect/>
          </a:stretch>
        </p:blipFill>
        <p:spPr>
          <a:xfrm>
            <a:off x="5110259" y="3509428"/>
            <a:ext cx="756006" cy="756007"/>
          </a:xfrm>
          <a:custGeom>
            <a:avLst/>
            <a:gdLst>
              <a:gd name="connsiteX0" fmla="*/ 126003 w 756006"/>
              <a:gd name="connsiteY0" fmla="*/ 0 h 756007"/>
              <a:gd name="connsiteX1" fmla="*/ 630002 w 756006"/>
              <a:gd name="connsiteY1" fmla="*/ 0 h 756007"/>
              <a:gd name="connsiteX2" fmla="*/ 756006 w 756006"/>
              <a:gd name="connsiteY2" fmla="*/ 126004 h 756007"/>
              <a:gd name="connsiteX3" fmla="*/ 756006 w 756006"/>
              <a:gd name="connsiteY3" fmla="*/ 630003 h 756007"/>
              <a:gd name="connsiteX4" fmla="*/ 630002 w 756006"/>
              <a:gd name="connsiteY4" fmla="*/ 756007 h 756007"/>
              <a:gd name="connsiteX5" fmla="*/ 126003 w 756006"/>
              <a:gd name="connsiteY5" fmla="*/ 756007 h 756007"/>
              <a:gd name="connsiteX6" fmla="*/ 9901 w 756006"/>
              <a:gd name="connsiteY6" fmla="*/ 679050 h 756007"/>
              <a:gd name="connsiteX7" fmla="*/ 0 w 756006"/>
              <a:gd name="connsiteY7" fmla="*/ 630008 h 756007"/>
              <a:gd name="connsiteX8" fmla="*/ 0 w 756006"/>
              <a:gd name="connsiteY8" fmla="*/ 125999 h 756007"/>
              <a:gd name="connsiteX9" fmla="*/ 9901 w 756006"/>
              <a:gd name="connsiteY9" fmla="*/ 76958 h 756007"/>
              <a:gd name="connsiteX10" fmla="*/ 126003 w 756006"/>
              <a:gd name="connsiteY10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6006" h="756007">
                <a:moveTo>
                  <a:pt x="126003" y="0"/>
                </a:moveTo>
                <a:lnTo>
                  <a:pt x="630002" y="0"/>
                </a:lnTo>
                <a:cubicBezTo>
                  <a:pt x="699592" y="0"/>
                  <a:pt x="756006" y="56414"/>
                  <a:pt x="756006" y="126004"/>
                </a:cubicBezTo>
                <a:lnTo>
                  <a:pt x="756006" y="630003"/>
                </a:lnTo>
                <a:cubicBezTo>
                  <a:pt x="756006" y="699593"/>
                  <a:pt x="699592" y="756007"/>
                  <a:pt x="630002" y="756007"/>
                </a:cubicBezTo>
                <a:lnTo>
                  <a:pt x="126003" y="756007"/>
                </a:lnTo>
                <a:cubicBezTo>
                  <a:pt x="73811" y="756007"/>
                  <a:pt x="29030" y="724274"/>
                  <a:pt x="9901" y="679050"/>
                </a:cubicBezTo>
                <a:lnTo>
                  <a:pt x="0" y="630008"/>
                </a:lnTo>
                <a:lnTo>
                  <a:pt x="0" y="125999"/>
                </a:lnTo>
                <a:lnTo>
                  <a:pt x="9901" y="76958"/>
                </a:lnTo>
                <a:cubicBezTo>
                  <a:pt x="29030" y="31733"/>
                  <a:pt x="73811" y="0"/>
                  <a:pt x="126003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42" name="그림 41" descr="기어이(가) 표시된 사진&#10;&#10;자동 생성된 설명">
            <a:extLst>
              <a:ext uri="{FF2B5EF4-FFF2-40B4-BE49-F238E27FC236}">
                <a16:creationId xmlns:a16="http://schemas.microsoft.com/office/drawing/2014/main" id="{4D2DDF60-742A-7850-EF4A-D41C38497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3" r="7280" b="855"/>
          <a:stretch>
            <a:fillRect/>
          </a:stretch>
        </p:blipFill>
        <p:spPr>
          <a:xfrm>
            <a:off x="3141753" y="3509427"/>
            <a:ext cx="753800" cy="756007"/>
          </a:xfrm>
          <a:custGeom>
            <a:avLst/>
            <a:gdLst>
              <a:gd name="connsiteX0" fmla="*/ 123797 w 753800"/>
              <a:gd name="connsiteY0" fmla="*/ 0 h 756007"/>
              <a:gd name="connsiteX1" fmla="*/ 627796 w 753800"/>
              <a:gd name="connsiteY1" fmla="*/ 0 h 756007"/>
              <a:gd name="connsiteX2" fmla="*/ 753800 w 753800"/>
              <a:gd name="connsiteY2" fmla="*/ 126004 h 756007"/>
              <a:gd name="connsiteX3" fmla="*/ 753800 w 753800"/>
              <a:gd name="connsiteY3" fmla="*/ 630003 h 756007"/>
              <a:gd name="connsiteX4" fmla="*/ 627796 w 753800"/>
              <a:gd name="connsiteY4" fmla="*/ 756007 h 756007"/>
              <a:gd name="connsiteX5" fmla="*/ 123797 w 753800"/>
              <a:gd name="connsiteY5" fmla="*/ 756007 h 756007"/>
              <a:gd name="connsiteX6" fmla="*/ 7695 w 753800"/>
              <a:gd name="connsiteY6" fmla="*/ 679050 h 756007"/>
              <a:gd name="connsiteX7" fmla="*/ 0 w 753800"/>
              <a:gd name="connsiteY7" fmla="*/ 640935 h 756007"/>
              <a:gd name="connsiteX8" fmla="*/ 0 w 753800"/>
              <a:gd name="connsiteY8" fmla="*/ 115073 h 756007"/>
              <a:gd name="connsiteX9" fmla="*/ 7695 w 753800"/>
              <a:gd name="connsiteY9" fmla="*/ 76958 h 756007"/>
              <a:gd name="connsiteX10" fmla="*/ 123797 w 753800"/>
              <a:gd name="connsiteY10" fmla="*/ 0 h 75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3800" h="756007">
                <a:moveTo>
                  <a:pt x="123797" y="0"/>
                </a:moveTo>
                <a:lnTo>
                  <a:pt x="627796" y="0"/>
                </a:lnTo>
                <a:cubicBezTo>
                  <a:pt x="697386" y="0"/>
                  <a:pt x="753800" y="56414"/>
                  <a:pt x="753800" y="126004"/>
                </a:cubicBezTo>
                <a:lnTo>
                  <a:pt x="753800" y="630003"/>
                </a:lnTo>
                <a:cubicBezTo>
                  <a:pt x="753800" y="699593"/>
                  <a:pt x="697386" y="756007"/>
                  <a:pt x="627796" y="756007"/>
                </a:cubicBezTo>
                <a:lnTo>
                  <a:pt x="123797" y="756007"/>
                </a:lnTo>
                <a:cubicBezTo>
                  <a:pt x="71605" y="756007"/>
                  <a:pt x="26824" y="724274"/>
                  <a:pt x="7695" y="679050"/>
                </a:cubicBezTo>
                <a:lnTo>
                  <a:pt x="0" y="640935"/>
                </a:lnTo>
                <a:lnTo>
                  <a:pt x="0" y="115073"/>
                </a:lnTo>
                <a:lnTo>
                  <a:pt x="7695" y="76958"/>
                </a:lnTo>
                <a:cubicBezTo>
                  <a:pt x="26824" y="31733"/>
                  <a:pt x="71605" y="0"/>
                  <a:pt x="123797" y="0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D028DFE8-9C28-1653-7991-3CFF777B75C8}"/>
              </a:ext>
            </a:extLst>
          </p:cNvPr>
          <p:cNvGrpSpPr/>
          <p:nvPr/>
        </p:nvGrpSpPr>
        <p:grpSpPr>
          <a:xfrm>
            <a:off x="6953305" y="819290"/>
            <a:ext cx="5035440" cy="5219421"/>
            <a:chOff x="6953305" y="823186"/>
            <a:chExt cx="5035440" cy="521942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2F7639-4F55-3C88-26CD-452A6D171AE8}"/>
                </a:ext>
              </a:extLst>
            </p:cNvPr>
            <p:cNvSpPr txBox="1"/>
            <p:nvPr/>
          </p:nvSpPr>
          <p:spPr>
            <a:xfrm>
              <a:off x="7156407" y="823186"/>
              <a:ext cx="45218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&lt;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최종</a:t>
              </a:r>
              <a:r>
                <a:rPr lang="en-US" altLang="ko-KR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&gt; - </a:t>
              </a:r>
              <a:r>
                <a:rPr lang="ko-KR" altLang="en-US" sz="2800" b="1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보스 몬스터</a:t>
              </a:r>
              <a:endParaRPr lang="en-US" altLang="ko-KR" sz="2800" b="1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333D4C-584C-82AF-A5D2-ED5013BFC957}"/>
                </a:ext>
              </a:extLst>
            </p:cNvPr>
            <p:cNvSpPr txBox="1"/>
            <p:nvPr/>
          </p:nvSpPr>
          <p:spPr>
            <a:xfrm>
              <a:off x="6953305" y="1518292"/>
              <a:ext cx="503544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패시브 스킬 부활을 가지고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있으며 한 번 죽게 되면 다시 한번 부활하며 공격력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, </a:t>
              </a:r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스피드가 비약적으로 상승한다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기본 공격 할퀴기는 상대에게 화상을 입히며 큰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데미지를 입힌다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기본 스킬  비전 파동은 일정 범위에 있는 상대에게 </a:t>
              </a:r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강력한 데미지와 스턴을 준다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특수 능력 그물은 화면 전 범위에 시계 방향 혹은 반시계 방향으로 레이저가 돌며 맞은 적에게 일정한 데미지를 입힌다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  <a:p>
              <a:pPr algn="ctr"/>
              <a:endParaRPr lang="en-US" altLang="ko-KR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endParaRPr>
            </a:p>
            <a:p>
              <a:pPr algn="ctr"/>
              <a:r>
                <a:rPr lang="ko-KR" altLang="en-US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특수 능력 자기장은 하늘에서 고물을 떨어뜨려 맞은 적에게 큰 데미지를 입힌다</a:t>
              </a:r>
              <a:r>
                <a:rPr lang="en-US" altLang="ko-KR">
                  <a:solidFill>
                    <a:schemeClr val="bg1"/>
                  </a:solidFill>
                  <a:latin typeface="Hahmlet ExtraLight" pitchFamily="2" charset="-127"/>
                  <a:ea typeface="Hahmlet ExtraLight" pitchFamily="2" charset="-127"/>
                  <a:cs typeface="Hahmlet ExtraLight" pitchFamily="2" charset="-127"/>
                </a:rPr>
                <a:t>.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512768B-6BBD-12C1-BE9C-0897AE2344A7}"/>
              </a:ext>
            </a:extLst>
          </p:cNvPr>
          <p:cNvSpPr txBox="1"/>
          <p:nvPr/>
        </p:nvSpPr>
        <p:spPr>
          <a:xfrm>
            <a:off x="3368859" y="3104554"/>
            <a:ext cx="2286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(76)]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보스 몬스터 인게임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218915-439D-40E7-F6E7-E4F61B055115}"/>
              </a:ext>
            </a:extLst>
          </p:cNvPr>
          <p:cNvSpPr txBox="1"/>
          <p:nvPr/>
        </p:nvSpPr>
        <p:spPr>
          <a:xfrm>
            <a:off x="2859769" y="6192567"/>
            <a:ext cx="3092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(77)]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보스 몬스터의 기본 공격 및 스킬 </a:t>
            </a:r>
            <a:endParaRPr lang="en-US" altLang="ko-KR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좌측 상단부터 부활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할퀴기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비전 파동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자기장</a:t>
            </a:r>
          </a:p>
        </p:txBody>
      </p:sp>
      <p:sp>
        <p:nvSpPr>
          <p:cNvPr id="49" name="슬라이드 번호 개체 틀 7">
            <a:extLst>
              <a:ext uri="{FF2B5EF4-FFF2-40B4-BE49-F238E27FC236}">
                <a16:creationId xmlns:a16="http://schemas.microsoft.com/office/drawing/2014/main" id="{67A0711C-457A-E6FB-0DAE-ECF58DFAD2E3}"/>
              </a:ext>
            </a:extLst>
          </p:cNvPr>
          <p:cNvSpPr txBox="1">
            <a:spLocks/>
          </p:cNvSpPr>
          <p:nvPr/>
        </p:nvSpPr>
        <p:spPr>
          <a:xfrm>
            <a:off x="9220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9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A0B7B6-3B8E-4594-A197-43EDCB2E3FC6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40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기말 추가 기획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HUD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-372531" y="5258236"/>
            <a:ext cx="0" cy="1025746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-400494" y="5900029"/>
            <a:ext cx="70450" cy="574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173E31-CBEC-485B-8F4D-55A63ED279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7"/>
          <a:stretch/>
        </p:blipFill>
        <p:spPr>
          <a:xfrm>
            <a:off x="2373372" y="380707"/>
            <a:ext cx="7915911" cy="4743743"/>
          </a:xfrm>
          <a:prstGeom prst="rect">
            <a:avLst/>
          </a:prstGeom>
        </p:spPr>
      </p:pic>
      <p:sp>
        <p:nvSpPr>
          <p:cNvPr id="25" name="슬라이드 번호 개체 틀 7">
            <a:extLst>
              <a:ext uri="{FF2B5EF4-FFF2-40B4-BE49-F238E27FC236}">
                <a16:creationId xmlns:a16="http://schemas.microsoft.com/office/drawing/2014/main" id="{2871B86A-50A0-34A7-3BFE-3F9E807A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6F9866-7853-80CF-CAC8-6CAB5B047861}"/>
              </a:ext>
            </a:extLst>
          </p:cNvPr>
          <p:cNvSpPr txBox="1"/>
          <p:nvPr/>
        </p:nvSpPr>
        <p:spPr>
          <a:xfrm>
            <a:off x="1668907" y="5467071"/>
            <a:ext cx="9521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맵 좌측 상단의 전체 정화도와 목숨 배치</a:t>
            </a:r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중간 메인 지점에 현재 아이덴티티 상태 표시와 양 옆에 사용중인 기본 공격 기 표시</a:t>
            </a:r>
            <a:endParaRPr lang="en-US" altLang="ko-KR">
              <a:solidFill>
                <a:schemeClr val="bg1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6E9803-F3C8-CDBC-D487-195D97E78460}"/>
              </a:ext>
            </a:extLst>
          </p:cNvPr>
          <p:cNvSpPr txBox="1"/>
          <p:nvPr/>
        </p:nvSpPr>
        <p:spPr>
          <a:xfrm>
            <a:off x="5188325" y="5182266"/>
            <a:ext cx="2286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(78)]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기반의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HUD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8907212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7BEE25-0DDD-46E5-9479-18E6E46934FB}"/>
              </a:ext>
            </a:extLst>
          </p:cNvPr>
          <p:cNvSpPr txBox="1"/>
          <p:nvPr/>
        </p:nvSpPr>
        <p:spPr>
          <a:xfrm>
            <a:off x="283364" y="2032871"/>
            <a:ext cx="9076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latin typeface="Helvetica33-ExtendedThin" panose="020B0200000000000000" pitchFamily="34" charset="0"/>
                <a:ea typeface="G마켓 산스 Light" panose="02000000000000000000" pitchFamily="50" charset="-127"/>
              </a:rPr>
              <a:t>COMMENT</a:t>
            </a:r>
            <a:endParaRPr lang="ko-KR" altLang="en-US" sz="8800">
              <a:solidFill>
                <a:schemeClr val="bg1"/>
              </a:solidFill>
              <a:latin typeface="Helvetica33-ExtendedThin" panose="020B0200000000000000" pitchFamily="34" charset="0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C28CFB-7A53-4707-B739-ABF8CF857A80}"/>
              </a:ext>
            </a:extLst>
          </p:cNvPr>
          <p:cNvSpPr txBox="1"/>
          <p:nvPr/>
        </p:nvSpPr>
        <p:spPr>
          <a:xfrm>
            <a:off x="1341832" y="3581400"/>
            <a:ext cx="950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Helvetica33-ExtendedThin" panose="020B0200000000000000" pitchFamily="34" charset="0"/>
              </a:rPr>
              <a:t>S E E K E R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Helvetica33-ExtendedThin" panose="020B0200000000000000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0C05D5-7BD4-4B71-A3AF-9367797C20C4}"/>
              </a:ext>
            </a:extLst>
          </p:cNvPr>
          <p:cNvSpPr/>
          <p:nvPr/>
        </p:nvSpPr>
        <p:spPr>
          <a:xfrm>
            <a:off x="-1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42DE15-9551-4439-B14E-5492572521BD}"/>
              </a:ext>
            </a:extLst>
          </p:cNvPr>
          <p:cNvSpPr/>
          <p:nvPr/>
        </p:nvSpPr>
        <p:spPr>
          <a:xfrm>
            <a:off x="6095997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406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차후 기획서 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계획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8940801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6D0AE15-F9C1-C6D3-5E5F-1AB8C3D5B2BA}"/>
              </a:ext>
            </a:extLst>
          </p:cNvPr>
          <p:cNvSpPr txBox="1"/>
          <p:nvPr/>
        </p:nvSpPr>
        <p:spPr>
          <a:xfrm>
            <a:off x="1860556" y="724863"/>
            <a:ext cx="8528043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r>
              <a:rPr lang="en-US" altLang="ko-KR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경험치 시스템 관련하여 구체적으로 기획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이번 기획서에서는 단지 기본 스킬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기본 패시브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궁극기만 기획하였기에 정화도와 레벨이 올라감에 따라 얻을 수 있는 다양한 스킬 해방 기획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현재 문서에 레벨 디자인이 없으며 이번 기획하기로 하였던 정화도를 기획하지 않았다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정화도는 잡념의 일반 몬스터들을 잡을수록 관념의 세계를 정화한다는 개념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커맨드 및 특정 모션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아이덴티티의 특정 키 입력 시 다양한 모션과 능력 사용할 수 있도록 기획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맵 디자인 및 </a:t>
            </a:r>
            <a:r>
              <a:rPr lang="en-US" altLang="ko-KR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HUD </a:t>
            </a: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기획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NPC</a:t>
            </a: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와의 커뮤니케이션 및 퀘스트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다양한 매력적인 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NPC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를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추가로 도입 후 다양한 퀘스트 진행 기획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최종 보스 추가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감각의 악령을 모두 물리친 후 이데아의 파편을 모두 찾아 최종 보스에 결전 기획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관념을 넘어 현실의 세계관 확장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스토리 관념의 세상을 모두 정화한 후 진리에 도착한 무와 그 이후의 현실 스토리 구상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 sz="18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아이템에 따른 특성 추가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기획하다 문뜩 생각 난 아이템을 얻을수록 추가 특성 예를 들어 매력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용기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사랑 등등 추가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4628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기말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차후 기획서 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계획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8940801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6D0AE15-F9C1-C6D3-5E5F-1AB8C3D5B2BA}"/>
              </a:ext>
            </a:extLst>
          </p:cNvPr>
          <p:cNvSpPr txBox="1"/>
          <p:nvPr/>
        </p:nvSpPr>
        <p:spPr>
          <a:xfrm>
            <a:off x="1851020" y="466556"/>
            <a:ext cx="8528043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커맨드 및 특정 모션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아이덴티티의 특정 키 입력 시 다양한 모션과 능력 사용할 수 있도록 기획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NPC</a:t>
            </a: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와의 커뮤니케이션 및 퀘스트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다양한 매력적인 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NPC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를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추가로 도입 후 다양한 퀘스트 진행 기획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관념을 넘어 현실의 세계관 확장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스토리 관념의 세상을 모두 정화한 후 진리에 도착한 무와 그 이후의 현실 스토리 구상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 sz="18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아이템에 따른 특성 추가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-   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아이템을 얻을수록 추가 특성 예를 들어 매력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용기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사랑 등등 추가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전투 시스템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-   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기본 공격 중첩 및 콤보 등 판정과 시스템 작동 추가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컨트롤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-   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맵 상의 움직임을 도와주는 요소와 벽 잡기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텔레포트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등 추가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무의 기본 공격 명상에 대한 </a:t>
            </a:r>
            <a:r>
              <a:rPr lang="en-US" altLang="ko-KR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‘</a:t>
            </a: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</a:t>
            </a:r>
            <a:r>
              <a:rPr lang="en-US" altLang="ko-KR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’ </a:t>
            </a: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수정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-   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 파편 획득 시 무의 기본 외형의 복잡함 수정 및 스킬 시스템 추가 및 수정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47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 descr="어두운이(가) 표시된 사진&#10;&#10;자동 생성된 설명">
            <a:extLst>
              <a:ext uri="{FF2B5EF4-FFF2-40B4-BE49-F238E27FC236}">
                <a16:creationId xmlns:a16="http://schemas.microsoft.com/office/drawing/2014/main" id="{4F113BD9-5240-403B-BB49-85EBBBFBC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8" b="25805"/>
          <a:stretch/>
        </p:blipFill>
        <p:spPr>
          <a:xfrm>
            <a:off x="1248310" y="0"/>
            <a:ext cx="969538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7BEE25-0DDD-46E5-9479-18E6E46934FB}"/>
              </a:ext>
            </a:extLst>
          </p:cNvPr>
          <p:cNvSpPr txBox="1"/>
          <p:nvPr/>
        </p:nvSpPr>
        <p:spPr>
          <a:xfrm>
            <a:off x="283364" y="2032871"/>
            <a:ext cx="9076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latin typeface="Helvetica33-ExtendedThin" panose="020B0200000000000000" pitchFamily="34" charset="0"/>
                <a:ea typeface="G마켓 산스 Light" panose="02000000000000000000" pitchFamily="50" charset="-127"/>
              </a:rPr>
              <a:t>INTRODUCTION</a:t>
            </a:r>
            <a:endParaRPr lang="ko-KR" altLang="en-US" sz="8800">
              <a:solidFill>
                <a:schemeClr val="bg1"/>
              </a:solidFill>
              <a:latin typeface="Helvetica33-ExtendedThin" panose="020B0200000000000000" pitchFamily="34" charset="0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C28CFB-7A53-4707-B739-ABF8CF857A80}"/>
              </a:ext>
            </a:extLst>
          </p:cNvPr>
          <p:cNvSpPr txBox="1"/>
          <p:nvPr/>
        </p:nvSpPr>
        <p:spPr>
          <a:xfrm>
            <a:off x="1341832" y="3581400"/>
            <a:ext cx="950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Helvetica33-ExtendedThin" panose="020B0200000000000000" pitchFamily="34" charset="0"/>
              </a:rPr>
              <a:t>S E E K E R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Helvetica33-ExtendedThin" panose="020B0200000000000000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0C05D5-7BD4-4B71-A3AF-9367797C20C4}"/>
              </a:ext>
            </a:extLst>
          </p:cNvPr>
          <p:cNvSpPr/>
          <p:nvPr/>
        </p:nvSpPr>
        <p:spPr>
          <a:xfrm>
            <a:off x="-1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42DE15-9551-4439-B14E-5492572521BD}"/>
              </a:ext>
            </a:extLst>
          </p:cNvPr>
          <p:cNvSpPr/>
          <p:nvPr/>
        </p:nvSpPr>
        <p:spPr>
          <a:xfrm>
            <a:off x="6095997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653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코멘트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8940801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6D0AE15-F9C1-C6D3-5E5F-1AB8C3D5B2BA}"/>
              </a:ext>
            </a:extLst>
          </p:cNvPr>
          <p:cNvSpPr txBox="1"/>
          <p:nvPr/>
        </p:nvSpPr>
        <p:spPr>
          <a:xfrm>
            <a:off x="1831970" y="733798"/>
            <a:ext cx="866775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[</a:t>
            </a:r>
            <a:r>
              <a:rPr lang="ko-KR" altLang="en-US" sz="18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명상</a:t>
            </a:r>
            <a:r>
              <a:rPr lang="en-US" altLang="ko-KR" sz="18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]</a:t>
            </a:r>
            <a:r>
              <a:rPr lang="ko-KR" altLang="en-US" sz="18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기본 공격과 </a:t>
            </a:r>
            <a:r>
              <a:rPr lang="en-US" altLang="ko-KR" sz="18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[</a:t>
            </a:r>
            <a:r>
              <a:rPr lang="ko-KR" altLang="en-US" sz="18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명상</a:t>
            </a:r>
            <a:r>
              <a:rPr lang="en-US" altLang="ko-KR" sz="18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]</a:t>
            </a:r>
            <a:r>
              <a:rPr lang="ko-KR" altLang="en-US" sz="18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패시브의 중첩</a:t>
            </a:r>
            <a:endParaRPr lang="en-US" altLang="ko-KR" sz="18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[</a:t>
            </a:r>
            <a:r>
              <a:rPr lang="ko-KR" altLang="en-US" sz="18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명상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]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의 기본 공격과 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[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명상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]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의 패시브 스킬은 같은 스킬로서 적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아이덴티티에게 모두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사용할 수 있는 능력이다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그런데 만약 아이덴티티티와 적군이 같이 겹쳐 있는  상황    이거나 비슷한 거리에 놓여 있을 때 누구에게 우선순위를 둘 것인가</a:t>
            </a:r>
            <a:endParaRPr lang="en-US" altLang="ko-KR">
              <a:solidFill>
                <a:schemeClr val="bg1">
                  <a:lumMod val="7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solidFill>
                <a:schemeClr val="bg1">
                  <a:lumMod val="7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대처 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&gt;&gt; [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명상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] 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패시브 스킬은 총 게임 내에서 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번만 허용하기 때문에 많은 경우의 수가 </a:t>
            </a:r>
            <a:endParaRPr lang="en-US" altLang="ko-KR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존재하지 않는다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따라서 각각의 아이덴티티가 위치한 지역을 독립적인 공간으로 배치하여 성격의 방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취향의 방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가치의 방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지능의 방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육체의 방의 개념을 도입하여 적 오브젝트의 생성 없이 각각의 아이덴티티만을 위치시킨다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</a:t>
            </a:r>
          </a:p>
          <a:p>
            <a:endParaRPr lang="en-US" altLang="ko-KR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[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명상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]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기본 공격 시전 중 다른 오브젝트가 범위 내에 들어올 경우</a:t>
            </a:r>
            <a:endParaRPr lang="en-US" altLang="ko-KR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기본 공격 자체가 차징 공격인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[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명상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]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을 시전 중 만약 거리 안에 다른 오브젝트가         들어온다면 오류가 생길 것이다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</a:t>
            </a:r>
            <a:endParaRPr lang="en-US" altLang="ko-KR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대처 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&gt;&gt; 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차징 공격 중 다른 적이 차징 범위  내에 들어왔을 경우 키 조작에서 손을 때기 전까지 공격하고 있던 적을 공격하거나 무의 기본공격 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[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명상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]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을 여러 명의 적에게 공격할 수 있도록 변경한다</a:t>
            </a: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50198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기말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코멘트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8940801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6D0AE15-F9C1-C6D3-5E5F-1AB8C3D5B2BA}"/>
              </a:ext>
            </a:extLst>
          </p:cNvPr>
          <p:cNvSpPr txBox="1"/>
          <p:nvPr/>
        </p:nvSpPr>
        <p:spPr>
          <a:xfrm>
            <a:off x="1831970" y="733798"/>
            <a:ext cx="86677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보스 몬스터의 위치 배치</a:t>
            </a:r>
            <a:endParaRPr lang="en-US" altLang="ko-KR" sz="18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중간 보스 및 최종 보스를 어디에 위치해야 할지 고민을 하였다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처음 최종 보스를 가장 중심에 위치시키고 중간 보스를 최종 보스에서 각 방향으로 뻗어나가는 방식을 채택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 그러나 맵을 이동할 때마다 최종 보스 맵을 거쳐 지나가야 하는 불편함으로 인해 자연  스럽게 아이덴티티를 첫 맵부터 다섯 번째 맵 순서대로 얻을 수 있는 흐름으로 구성</a:t>
            </a:r>
            <a:endParaRPr lang="en-US" altLang="ko-KR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중간 보스의 주둔지를 새롭게 추가하여 맵의 다양성을 증가</a:t>
            </a:r>
            <a:endParaRPr lang="en-US" altLang="ko-KR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맵 구성</a:t>
            </a:r>
            <a:endParaRPr lang="en-US" altLang="ko-KR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맵을 구성할 때에 한 번에 아이템 및 아이덴티티를 획득하여 다음 맵으로 넘어가는 방식은 맵의 활용성이 떨어진다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따라서 맵을 다시 활용할 수 있도록 아이덴티티를 획득하고 다시 돌아와 다음 중간 보스로 넘어가는 방식의 되돌아오기 레벨 디자인으로 구성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HUD</a:t>
            </a:r>
          </a:p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- </a:t>
            </a:r>
            <a:r>
              <a:rPr lang="ko-KR" altLang="en-US">
                <a:solidFill>
                  <a:schemeClr val="bg1">
                    <a:lumMod val="8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가장 중요한 요소인 아이덴티티를 가장 중심에 위치하되 복잡스러운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HUD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제거</a:t>
            </a:r>
            <a:endParaRPr lang="en-US" altLang="ko-KR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8441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후기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8940801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6D0AE15-F9C1-C6D3-5E5F-1AB8C3D5B2BA}"/>
              </a:ext>
            </a:extLst>
          </p:cNvPr>
          <p:cNvSpPr txBox="1"/>
          <p:nvPr/>
        </p:nvSpPr>
        <p:spPr>
          <a:xfrm>
            <a:off x="1831970" y="733798"/>
            <a:ext cx="852804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처음 게임을 기획해보면서 가장 힘들었던 것이 맨 처음 어떤 게임을 구상할까였다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        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아이패드에 구상했던 캐릭터를 지우고 그리며 반복하고 어떤 날에는 캐릭터에 따라  스토리가 진행되기도 하고 스토리에 따라 캐릭터와 스킬들이 진행되기도 하여서       어떠한 기준이 없는 시작 부분에서 굉장히 힘든 부분이었다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그렇게 며칠을 고민하다 시험 기간이 다가왔고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8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주 치 밀린 인간과 철학을 하루 만에 공부해야 하는 상황에서 문뜩 생각났다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많은 사람들이 게임 철학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철학 게임 하는데 그냥 게임 자체가 철학이 될 수는 없을까라는 생각했고 결국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8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주 치의 철학 공부로 얄팍한 철학 지식을 가진    나는 이데아와 정체성을 가지고 게임을 기획해보자 생각하였다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</a:p>
          <a:p>
            <a:pPr marL="285750" indent="-285750" algn="just">
              <a:buFontTx/>
              <a:buChar char="-"/>
            </a:pPr>
            <a:endParaRPr lang="en-US" altLang="ko-KR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이렇게 가장 큰 주제를 잡고 나니 그 뒤로는 슈슈슈슉 넘어갔다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더 추가하고 싶은     것들이 많았지만 욕심부리지 않고 다음 기획서에 추가하기로 마음먹고 그림에           몰두했다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근데 몰두하기를 잘했다고 생각하기도 했지만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하필 정체성이라는             단어에서 뽑은 아이덴티티가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개라 항상 뭐 그릴 때마다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개씩 그려야 해서 눈이       뽑히는 줄 알았다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그래도 게임 캐릭터를 내가 직접 상상해서 그리고 세상에 하나밖에 없다는 만족감과 얄팍한 철학 지식을 게임과 결합한 내가 때로는 대견하기도 하였다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그리고 나름 내가 만들어낸 결과물에 만족하기 때문에 다음 기획에서 완벽하게 다듬고 싶다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노력과 성과는 비례하기 때문에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A+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이면 정말 좋을거 같다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,,,</a:t>
            </a:r>
          </a:p>
          <a:p>
            <a:pPr marL="285750" indent="-285750" algn="just">
              <a:buFontTx/>
              <a:buChar char="-"/>
            </a:pPr>
            <a:endParaRPr lang="en-US" altLang="ko-KR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시간이 된다면 직접 만들어보고 싶은 프로젝트이지만 이 바램은 고이 접어두기로 하자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endParaRPr lang="en-US" altLang="ko-KR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4236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기말 후기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8940801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6D0AE15-F9C1-C6D3-5E5F-1AB8C3D5B2BA}"/>
              </a:ext>
            </a:extLst>
          </p:cNvPr>
          <p:cNvSpPr txBox="1"/>
          <p:nvPr/>
        </p:nvSpPr>
        <p:spPr>
          <a:xfrm>
            <a:off x="1831970" y="733798"/>
            <a:ext cx="852804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중간고사 발표 후 교수님께 피드백을 받았을 때 정확히 가장 중요한 게임 플레이에     대하여 내가 정확히 게임 플레이에 대해 신경을 안 쓰고 있다는 것을 알았다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다른 그림과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ppt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와 같은 요소에 집중하다 보니 막상 중요한 것에 집중을 못 하고 있다는 것을       깨달았다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그래서 이번에는 게임 플레이에 대한 레벨 디자인에 초점을 맞추기 위해    노력하였다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그런데 아이덴티티를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개나 하다 보니 어쩔 수 없이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개 이상의 레벨      디자인을 해야 했다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성격상 한번 그리고 나니 다음 것도 그려야 하고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,,,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생각보다      굉장히 오랜 시간이 걸렸다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그래도 나름 몬스터의 스킬에 대해 구상하고 맵에 트리거나 요소들을 하나씩 추가하다 보니 재미있어져서 나도 모르게 더 하였던 것 같다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그래도 중간고사에서 피드백 받은 부분을 최대한 노력해서 바꾸려고 했다는 점에서 교수님께서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A+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을 주셨으면 정말 좋을 거 같다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이번 게임 기획 제안서를 하면서 정말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게임 요소들은 내가 생각했던 것 이상으로 너무 많았고 신경써야 할 부분도 너무 많았고 퍼즐처럼 딱 맞아 들어가지 않는다는 것을 알았다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작은 것부터 큰 것까지 하나하나 다 맞아떨어져야 완벽한 게임이 나오고 오류가 생기지 않을 것이다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만약 다음 게임   기획을 다시 하게 된다면 정말 완벽한 게임을 기획해 보고 싶다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0703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참고 문헌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10336823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45BD01-000A-9427-4B46-A1604A68AD53}"/>
              </a:ext>
            </a:extLst>
          </p:cNvPr>
          <p:cNvSpPr txBox="1"/>
          <p:nvPr/>
        </p:nvSpPr>
        <p:spPr>
          <a:xfrm>
            <a:off x="1868830" y="653857"/>
            <a:ext cx="1009359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11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표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더 시커 사양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 https://namu.wiki/w/Ori%20and%20the%20Blind%20Forest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9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엔터 릴리즈 맵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https://twitter.com/mitykaho/status/1414324835363168257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9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(2)] Ori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인 게임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-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http://playwares.com/gamenews/45732076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11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메트로배니아 인디게임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&lt;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할로우 나이트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&gt; -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https://www.fmkorea.com/4200625425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11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(4)] 2.5D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메트로배니아 인디게임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&lt;Ori&gt; - https://www.fmkorea.com/2821641875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33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(27)]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듀얼 쇼크 컨트롤 조작키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  <a:hlinkClick r:id="rId3"/>
              </a:rPr>
              <a:t>http://prod.danawa.com/info/?pcode=13039457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34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(28)] Ori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카메라 시점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  <a:hlinkClick r:id="rId4"/>
              </a:rPr>
              <a:t>http://playwares.com/gamenews/45732076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36 :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(30)]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폐광 맵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  <a:hlinkClick r:id="rId5"/>
              </a:rPr>
              <a:t>https://maplestory.fandom.com/ko/wiki/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37 :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(31)]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보스 검은마법사 맵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https://m.blog.naver.com/kcl100/221830231993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38 :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(32)]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시간의 신전 맵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https://www.youtube.com/watch?v=BDY7VAxGb24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39 :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(33)]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셀라스 맵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https://www.fmkorea.com/3032453124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40 :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(34)]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메이플스토리 시작의 숲 맵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https://www.inven.co.kr/board/maple/2447/3019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제목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목차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마무리 배경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: https://pixabay.com/ko/illustrations/%EC%9D%B8%EA%B0%84-%EC%98%81%ED</a:t>
            </a: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	                   %98%BC-%EC%9A%B0%EC%A3%BC-%EB%B3%84-5831238/</a:t>
            </a: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Concept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배경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: https://www.artstation.com/artwork/z43AD</a:t>
            </a: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Introduction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배경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 - 1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: https://imgbin.com/png/CSAApjhM/ori-and-the-blind-forest-t-shirt-xbox-360-video- </a:t>
            </a: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                              game-xbox-one-png,</a:t>
            </a: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Introduction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배경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– 2 : https://steamcommunity.com/app/387290/screenshots/?l=koreana&amp;searchText=&amp;</a:t>
            </a: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                              browsefilter=trendsixmonths&amp;filterLanguage=default </a:t>
            </a: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In Game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배경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: https://wall.alphacoders.com/big.php?i=1074079</a:t>
            </a: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Comment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배경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: https://mocah.org/xfsearch/alt/ori+and+the+blind+forest/</a:t>
            </a:r>
          </a:p>
        </p:txBody>
      </p:sp>
    </p:spTree>
    <p:extLst>
      <p:ext uri="{BB962C8B-B14F-4D97-AF65-F5344CB8AC3E}">
        <p14:creationId xmlns:p14="http://schemas.microsoft.com/office/powerpoint/2010/main" val="1084650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참고 문헌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10336823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45BD01-000A-9427-4B46-A1604A68AD53}"/>
              </a:ext>
            </a:extLst>
          </p:cNvPr>
          <p:cNvSpPr txBox="1"/>
          <p:nvPr/>
        </p:nvSpPr>
        <p:spPr>
          <a:xfrm>
            <a:off x="1868830" y="653857"/>
            <a:ext cx="10093593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페이지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41 : 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(35)]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뮤 이그니션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2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경험치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=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정화도</a:t>
            </a:r>
            <a:endParaRPr lang="en-US" altLang="ko-KR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-https://muignition2.webzen.co.kr/guides/gameguides/detail/1527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페이지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43 : 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(37)] ori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일부 맵</a:t>
            </a:r>
            <a:endParaRPr lang="en-US" altLang="ko-KR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-https://geekygals.net/2015/11/19/ori-and-the-blind-forest-a-challenging-platform-adventure/ori-the-blind-forest-map/</a:t>
            </a:r>
          </a:p>
          <a:p>
            <a:pPr algn="just"/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페이지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49 : 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(44)] ori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일부 맵</a:t>
            </a:r>
            <a:endParaRPr lang="en-US" altLang="ko-KR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-https://www.youtube.com/watch?v=uOi2Bf1vQNA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페이지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55 : 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(51)] ori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일부 맵</a:t>
            </a:r>
            <a:endParaRPr lang="en-US" altLang="ko-KR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-https://www.trueachievements.com/game/Ori-and-the-Blind-Forest-Definitive-Edition/walkthrough/2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페이지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61 : 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(58)] ori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일부 맵</a:t>
            </a:r>
            <a:endParaRPr lang="en-US" altLang="ko-KR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-https://steamcommunity.com/sharedfiles/filedetails/?id=611749637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페이지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68 : 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(66)] ori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일부 맵</a:t>
            </a:r>
            <a:endParaRPr lang="en-US" altLang="ko-KR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-https://www.pinterest.co.kr/pin/287878601161039263/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페이지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73 : 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(73)] ori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보스 몬스터</a:t>
            </a:r>
            <a:endParaRPr lang="en-US" altLang="ko-KR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-https://www.pcgamer.com/ori-and-the-blind-forest-definitive-edition-delayed-but-only-on-the-pc/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페이지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74 : 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(75)] ori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보스 몬스터 영상</a:t>
            </a:r>
            <a:endParaRPr lang="en-US" altLang="ko-KR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-https://www.youtube.com/watch?v=VLIvTc54VRE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페이지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75 : 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(76)] ori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보스 몬스터 인게임</a:t>
            </a:r>
            <a:endParaRPr lang="en-US" altLang="ko-KR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-https://www.youtube.com/watch?v=VLIvTc54VRE</a:t>
            </a:r>
            <a:endParaRPr lang="ko-KR" altLang="en-US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페이지 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75 : [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그림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(77)]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보스 몬스터의 기본 공격 및 스킬 좌측 상단부터 부활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할퀴기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비전 파동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그물</a:t>
            </a:r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bg1">
                    <a:lumMod val="75000"/>
                  </a:schemeClr>
                </a:solidFill>
              </a:rPr>
              <a:t>자기장</a:t>
            </a:r>
            <a:endParaRPr lang="en-US" altLang="ko-KR" sz="16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-https://www.inven.co.kr/board/maple/2297/118761</a:t>
            </a: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-https://www.inven.co.kr/board/maple/2299/4882124</a:t>
            </a: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-https://www.op.gg/</a:t>
            </a:r>
          </a:p>
        </p:txBody>
      </p:sp>
    </p:spTree>
    <p:extLst>
      <p:ext uri="{BB962C8B-B14F-4D97-AF65-F5344CB8AC3E}">
        <p14:creationId xmlns:p14="http://schemas.microsoft.com/office/powerpoint/2010/main" val="19428512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참고 문헌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10336823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45BD01-000A-9427-4B46-A1604A68AD53}"/>
              </a:ext>
            </a:extLst>
          </p:cNvPr>
          <p:cNvSpPr txBox="1"/>
          <p:nvPr/>
        </p:nvSpPr>
        <p:spPr>
          <a:xfrm>
            <a:off x="1868830" y="600930"/>
            <a:ext cx="999173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76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(78)] ori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기반의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HUD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설정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-https://www.playground.ru/ori_and_the_blind_forest/cheat/ori_and_the_blind_forest_tablitsa</a:t>
            </a:r>
          </a:p>
          <a:p>
            <a:pPr algn="just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dlya_cheat_engine_otkryvaet_vse_umeniya-822111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45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(41)]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청각의 악령 공격 및 스킬 좌 상단 부터 할퀴기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암전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물어뜯기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51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(48)]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촉각의 악령 공격 및 스킬 좌 상단 부터 독 뱉기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독 파도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쇠퇴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57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(55)]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시각의 악령 공격 및 스킬 좌측부터 악마 소환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폭탄 투하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64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(63)]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후각의 악령 공격 및 스킬 좌측 상단부터 폐 찌르기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생선 찌르기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심해 고래 소환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70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(70)]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미각의 악령 공격 및 스킬 좌측 상단부터 철괴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돌진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허기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en-US" altLang="ko-KR" sz="1600">
                <a:solidFill>
                  <a:schemeClr val="bg1">
                    <a:lumMod val="75000"/>
                  </a:schemeClr>
                </a:solidFill>
              </a:rPr>
              <a:t>-https://www.op.gg/</a:t>
            </a:r>
          </a:p>
          <a:p>
            <a:pPr algn="just"/>
            <a:endParaRPr lang="ko-KR" altLang="en-US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ko-KR" altLang="en-US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876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자체 제작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10336823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45BD01-000A-9427-4B46-A1604A68AD53}"/>
              </a:ext>
            </a:extLst>
          </p:cNvPr>
          <p:cNvSpPr txBox="1"/>
          <p:nvPr/>
        </p:nvSpPr>
        <p:spPr>
          <a:xfrm>
            <a:off x="1868830" y="600930"/>
            <a:ext cx="999173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41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(36)]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정화도에 따른 성향 시스템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43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(38)]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고요의 화산 맵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44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(39)]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청각의 악령 주둔지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45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(40)]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청각의 악령 공략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46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(42)]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성격의 이데아 파편을 얻은 무의 외형 변화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47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(43)]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성격의 이데아 파편을 얻은 무의 기본 공격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49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(45)]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촉각의 늪 맵 공략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50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(46)]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촉각의 악령 주둔지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51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(47)]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촉각의 악령 공략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52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(49)]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취향의 이데아 파편을 얻은 무의 외형 변화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53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(50)]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취향의 이데아 파편을 얻은 무의 기본 공격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55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(52)]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시각의 신전 맵 공략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56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(53)]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시각의 악령 주둔지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57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(54)]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시각의 악령 공략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58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(56)]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가치의 이데아 파편을 얻은 무의 외형 변화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59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(57)]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가치의 이데아 파편을 얻은 무의 기본 공격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61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(59)]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악취의 심해 맵 공략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(1)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62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(60)]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악취의 심해 맵 공략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(2)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63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(61)]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후각의 악령 주둔지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64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(62)]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후각의 악령 공략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65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(64)]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지능의 이데아 파편을 얻은 무의 외형 변화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66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(65)]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지능의 이데아 파편을 얻은 무의 기본 공격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68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(67)]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식욕의 숲 맵 공략</a:t>
            </a:r>
          </a:p>
          <a:p>
            <a:pPr algn="just"/>
            <a:endParaRPr lang="ko-KR" altLang="en-US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0533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자체 제작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10336823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45BD01-000A-9427-4B46-A1604A68AD53}"/>
              </a:ext>
            </a:extLst>
          </p:cNvPr>
          <p:cNvSpPr txBox="1"/>
          <p:nvPr/>
        </p:nvSpPr>
        <p:spPr>
          <a:xfrm>
            <a:off x="1868830" y="600930"/>
            <a:ext cx="99917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69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(68)]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미각의 악령 주둔지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70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(69)]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미각의 악령 공략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71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(71)]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육체의 이데아 파편을 얻은 무의 외형 변화</a:t>
            </a: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72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(72)]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육체의 이데아 파편을 얻은 무의 기본 공격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74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(74)] 5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개의 이데아의 파편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76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(78)] ori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기반의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HUD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2625415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부록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5DE905-7647-7654-509A-2B712B4A0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48" y="498942"/>
            <a:ext cx="7837487" cy="58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9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8" name="그림 7" descr="텍스트, 구름, 밤하늘이(가) 표시된 사진&#10;&#10;자동 생성된 설명">
            <a:extLst>
              <a:ext uri="{FF2B5EF4-FFF2-40B4-BE49-F238E27FC236}">
                <a16:creationId xmlns:a16="http://schemas.microsoft.com/office/drawing/2014/main" id="{600F842C-8204-4655-BCBB-C081DDAE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0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B5DA961E-FF6E-4AB0-BAE1-E5A00CC2F671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장르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9" name="텍스트 개체 틀 21">
            <a:extLst>
              <a:ext uri="{FF2B5EF4-FFF2-40B4-BE49-F238E27FC236}">
                <a16:creationId xmlns:a16="http://schemas.microsoft.com/office/drawing/2014/main" id="{282F30D1-1803-43DE-A2AA-62CD4B31587D}"/>
              </a:ext>
            </a:extLst>
          </p:cNvPr>
          <p:cNvSpPr txBox="1">
            <a:spLocks/>
          </p:cNvSpPr>
          <p:nvPr/>
        </p:nvSpPr>
        <p:spPr>
          <a:xfrm>
            <a:off x="1437664" y="2114443"/>
            <a:ext cx="3701697" cy="262911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2.5D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기반의 메트로배니아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어드벤쳐로써 지역을 돌아다니며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숨겨진 영역을 해제하고 아이템을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획득하여 강해지는 방식의 플레이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FA5096-5CF8-4BA9-8A82-1755B54F248C}"/>
              </a:ext>
            </a:extLst>
          </p:cNvPr>
          <p:cNvSpPr txBox="1"/>
          <p:nvPr/>
        </p:nvSpPr>
        <p:spPr>
          <a:xfrm>
            <a:off x="1504340" y="220969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장르</a:t>
            </a:r>
            <a:endParaRPr lang="ko-KR" altLang="en-US"/>
          </a:p>
        </p:txBody>
      </p:sp>
      <p:sp>
        <p:nvSpPr>
          <p:cNvPr id="28" name="텍스트 개체 틀 21">
            <a:extLst>
              <a:ext uri="{FF2B5EF4-FFF2-40B4-BE49-F238E27FC236}">
                <a16:creationId xmlns:a16="http://schemas.microsoft.com/office/drawing/2014/main" id="{36AEFC37-B1CF-4426-80C6-161650B58EAB}"/>
              </a:ext>
            </a:extLst>
          </p:cNvPr>
          <p:cNvSpPr txBox="1">
            <a:spLocks/>
          </p:cNvSpPr>
          <p:nvPr/>
        </p:nvSpPr>
        <p:spPr>
          <a:xfrm>
            <a:off x="5648840" y="217488"/>
            <a:ext cx="5827486" cy="642302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7" name="그림 26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08482DAB-7BBE-47B1-9270-830F8A3F6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19" y="525322"/>
            <a:ext cx="4808528" cy="2708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그림 29" descr="대양저이(가) 표시된 사진&#10;&#10;자동 생성된 설명">
            <a:extLst>
              <a:ext uri="{FF2B5EF4-FFF2-40B4-BE49-F238E27FC236}">
                <a16:creationId xmlns:a16="http://schemas.microsoft.com/office/drawing/2014/main" id="{8A3676C5-9F0E-47BA-AFC3-31445FD5A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48" y="3624346"/>
            <a:ext cx="4814812" cy="2708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BEE007-CEFA-1190-8EBA-341412A37510}"/>
              </a:ext>
            </a:extLst>
          </p:cNvPr>
          <p:cNvSpPr txBox="1"/>
          <p:nvPr/>
        </p:nvSpPr>
        <p:spPr>
          <a:xfrm>
            <a:off x="7949019" y="3278412"/>
            <a:ext cx="20780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엔더 릴리즈 맵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endParaRPr lang="ko-KR" altLang="en-US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B52760-771B-1945-B69E-907D337C88B1}"/>
              </a:ext>
            </a:extLst>
          </p:cNvPr>
          <p:cNvSpPr txBox="1"/>
          <p:nvPr/>
        </p:nvSpPr>
        <p:spPr>
          <a:xfrm>
            <a:off x="8005593" y="6355446"/>
            <a:ext cx="1172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(2)] Ori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인 게임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endParaRPr lang="ko-KR" altLang="en-US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743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부록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F54F9E-04B1-03A9-4297-C862C6C0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48" y="480942"/>
            <a:ext cx="7837487" cy="58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5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부록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4FD612-E2DE-8199-E864-DF4898EEB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83" y="480942"/>
            <a:ext cx="7809880" cy="58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338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부록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E45585-F713-22D6-0588-87F0323CF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54" y="462943"/>
            <a:ext cx="7817118" cy="58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31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4DA04CC3-8F78-42D1-9F17-E9F275C1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1DDFD25-8485-447C-B2F4-2D3B5B93A535}"/>
              </a:ext>
            </a:extLst>
          </p:cNvPr>
          <p:cNvSpPr txBox="1"/>
          <p:nvPr/>
        </p:nvSpPr>
        <p:spPr>
          <a:xfrm>
            <a:off x="1969462" y="830580"/>
            <a:ext cx="1650038" cy="102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DC70A6-C53B-4606-A071-904A5BAEEB97}"/>
              </a:ext>
            </a:extLst>
          </p:cNvPr>
          <p:cNvSpPr/>
          <p:nvPr/>
        </p:nvSpPr>
        <p:spPr>
          <a:xfrm>
            <a:off x="6244181" y="4571614"/>
            <a:ext cx="5486400" cy="2543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>
                <a:solidFill>
                  <a:schemeClr val="bg1">
                    <a:lumMod val="95000"/>
                  </a:schemeClr>
                </a:solidFill>
                <a:latin typeface="Water Brush" pitchFamily="2" charset="0"/>
              </a:rPr>
              <a:t>The Seeker</a:t>
            </a:r>
            <a:endParaRPr lang="ko-KR" altLang="en-US" sz="11500">
              <a:solidFill>
                <a:schemeClr val="bg1">
                  <a:lumMod val="95000"/>
                </a:schemeClr>
              </a:solidFill>
              <a:latin typeface="Water Bru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20312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3952</TotalTime>
  <Words>7891</Words>
  <Application>Microsoft Office PowerPoint</Application>
  <PresentationFormat>와이드스크린</PresentationFormat>
  <Paragraphs>1501</Paragraphs>
  <Slides>93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93</vt:i4>
      </vt:variant>
    </vt:vector>
  </HeadingPairs>
  <TitlesOfParts>
    <vt:vector size="109" baseType="lpstr">
      <vt:lpstr>Hahmlet SemiBold</vt:lpstr>
      <vt:lpstr>맑은 고딕</vt:lpstr>
      <vt:lpstr>Hahmlet Black</vt:lpstr>
      <vt:lpstr>Microsoft GothicNeo Light</vt:lpstr>
      <vt:lpstr>G마켓 산스 TTF Bold</vt:lpstr>
      <vt:lpstr>Water Brush</vt:lpstr>
      <vt:lpstr>휴먼옛체</vt:lpstr>
      <vt:lpstr>Hahmlet</vt:lpstr>
      <vt:lpstr>Arial</vt:lpstr>
      <vt:lpstr>Hahmlet ExtraLight</vt:lpstr>
      <vt:lpstr>Microsoft GothicNeo</vt:lpstr>
      <vt:lpstr>넥슨Lv1고딕</vt:lpstr>
      <vt:lpstr>Hahmlet Light</vt:lpstr>
      <vt:lpstr>Helvetica33-ExtendedThin</vt:lpstr>
      <vt:lpstr>DashVTI</vt:lpstr>
      <vt:lpstr>Office 테마</vt:lpstr>
      <vt:lpstr>PowerPoint 프레젠테이션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백승호(2018192017)</dc:creator>
  <cp:lastModifiedBy>백승호(2018192017)</cp:lastModifiedBy>
  <cp:revision>74</cp:revision>
  <dcterms:created xsi:type="dcterms:W3CDTF">2022-04-28T08:50:34Z</dcterms:created>
  <dcterms:modified xsi:type="dcterms:W3CDTF">2022-05-31T12:51:22Z</dcterms:modified>
</cp:coreProperties>
</file>